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4"/>
    <p:sldId id="257" r:id="rId35"/>
    <p:sldId id="258" r:id="rId36"/>
    <p:sldId id="259" r:id="rId37"/>
    <p:sldId id="260" r:id="rId38"/>
    <p:sldId id="261" r:id="rId39"/>
    <p:sldId id="262" r:id="rId40"/>
    <p:sldId id="263" r:id="rId41"/>
    <p:sldId id="264" r:id="rId42"/>
    <p:sldId id="265" r:id="rId43"/>
    <p:sldId id="266" r:id="rId44"/>
    <p:sldId id="267" r:id="rId45"/>
    <p:sldId id="268" r:id="rId46"/>
    <p:sldId id="269" r:id="rId47"/>
    <p:sldId id="270" r:id="rId48"/>
    <p:sldId id="271" r:id="rId49"/>
    <p:sldId id="272" r:id="rId50"/>
    <p:sldId id="273" r:id="rId51"/>
    <p:sldId id="274" r:id="rId5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Barlow" charset="1" panose="00000500000000000000"/>
      <p:regular r:id="rId16"/>
    </p:embeddedFont>
    <p:embeddedFont>
      <p:font typeface="Barlow Bold" charset="1" panose="00000800000000000000"/>
      <p:regular r:id="rId17"/>
    </p:embeddedFont>
    <p:embeddedFont>
      <p:font typeface="Barlow Italics" charset="1" panose="00000500000000000000"/>
      <p:regular r:id="rId18"/>
    </p:embeddedFont>
    <p:embeddedFont>
      <p:font typeface="Barlow Bold Italics" charset="1" panose="00000800000000000000"/>
      <p:regular r:id="rId19"/>
    </p:embeddedFont>
    <p:embeddedFont>
      <p:font typeface="Barlow Thin" charset="1" panose="00000300000000000000"/>
      <p:regular r:id="rId20"/>
    </p:embeddedFont>
    <p:embeddedFont>
      <p:font typeface="Barlow Thin Italics" charset="1" panose="00000300000000000000"/>
      <p:regular r:id="rId21"/>
    </p:embeddedFont>
    <p:embeddedFont>
      <p:font typeface="Barlow Extra-Light" charset="1" panose="00000300000000000000"/>
      <p:regular r:id="rId22"/>
    </p:embeddedFont>
    <p:embeddedFont>
      <p:font typeface="Barlow Extra-Light Italics" charset="1" panose="00000300000000000000"/>
      <p:regular r:id="rId23"/>
    </p:embeddedFont>
    <p:embeddedFont>
      <p:font typeface="Barlow Light" charset="1" panose="00000400000000000000"/>
      <p:regular r:id="rId24"/>
    </p:embeddedFont>
    <p:embeddedFont>
      <p:font typeface="Barlow Light Italics" charset="1" panose="00000400000000000000"/>
      <p:regular r:id="rId25"/>
    </p:embeddedFont>
    <p:embeddedFont>
      <p:font typeface="Barlow Medium" charset="1" panose="00000600000000000000"/>
      <p:regular r:id="rId26"/>
    </p:embeddedFont>
    <p:embeddedFont>
      <p:font typeface="Barlow Medium Italics" charset="1" panose="00000600000000000000"/>
      <p:regular r:id="rId27"/>
    </p:embeddedFont>
    <p:embeddedFont>
      <p:font typeface="Barlow Semi-Bold" charset="1" panose="00000700000000000000"/>
      <p:regular r:id="rId28"/>
    </p:embeddedFont>
    <p:embeddedFont>
      <p:font typeface="Barlow Semi-Bold Italics" charset="1" panose="00000700000000000000"/>
      <p:regular r:id="rId29"/>
    </p:embeddedFont>
    <p:embeddedFont>
      <p:font typeface="Barlow Ultra-Bold" charset="1" panose="00000900000000000000"/>
      <p:regular r:id="rId30"/>
    </p:embeddedFont>
    <p:embeddedFont>
      <p:font typeface="Barlow Ultra-Bold Italics" charset="1" panose="00000900000000000000"/>
      <p:regular r:id="rId31"/>
    </p:embeddedFont>
    <p:embeddedFont>
      <p:font typeface="Barlow Heavy" charset="1" panose="00000A00000000000000"/>
      <p:regular r:id="rId32"/>
    </p:embeddedFont>
    <p:embeddedFont>
      <p:font typeface="Barlow Heavy Italics" charset="1" panose="00000A00000000000000"/>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slides/slide1.xml" Type="http://schemas.openxmlformats.org/officeDocument/2006/relationships/slide"/><Relationship Id="rId35" Target="slides/slide2.xml" Type="http://schemas.openxmlformats.org/officeDocument/2006/relationships/slide"/><Relationship Id="rId36" Target="slides/slide3.xml" Type="http://schemas.openxmlformats.org/officeDocument/2006/relationships/slide"/><Relationship Id="rId37" Target="slides/slide4.xml" Type="http://schemas.openxmlformats.org/officeDocument/2006/relationships/slide"/><Relationship Id="rId38" Target="slides/slide5.xml" Type="http://schemas.openxmlformats.org/officeDocument/2006/relationships/slide"/><Relationship Id="rId39" Target="slides/slide6.xml" Type="http://schemas.openxmlformats.org/officeDocument/2006/relationships/slide"/><Relationship Id="rId4" Target="theme/theme1.xml" Type="http://schemas.openxmlformats.org/officeDocument/2006/relationships/theme"/><Relationship Id="rId40" Target="slides/slide7.xml" Type="http://schemas.openxmlformats.org/officeDocument/2006/relationships/slide"/><Relationship Id="rId41" Target="slides/slide8.xml" Type="http://schemas.openxmlformats.org/officeDocument/2006/relationships/slide"/><Relationship Id="rId42" Target="slides/slide9.xml" Type="http://schemas.openxmlformats.org/officeDocument/2006/relationships/slide"/><Relationship Id="rId43" Target="slides/slide10.xml" Type="http://schemas.openxmlformats.org/officeDocument/2006/relationships/slide"/><Relationship Id="rId44" Target="slides/slide11.xml" Type="http://schemas.openxmlformats.org/officeDocument/2006/relationships/slide"/><Relationship Id="rId45" Target="slides/slide12.xml" Type="http://schemas.openxmlformats.org/officeDocument/2006/relationships/slide"/><Relationship Id="rId46" Target="slides/slide13.xml" Type="http://schemas.openxmlformats.org/officeDocument/2006/relationships/slide"/><Relationship Id="rId47" Target="slides/slide14.xml" Type="http://schemas.openxmlformats.org/officeDocument/2006/relationships/slide"/><Relationship Id="rId48" Target="slides/slide15.xml" Type="http://schemas.openxmlformats.org/officeDocument/2006/relationships/slide"/><Relationship Id="rId49" Target="slides/slide16.xml" Type="http://schemas.openxmlformats.org/officeDocument/2006/relationships/slide"/><Relationship Id="rId5" Target="tableStyles.xml" Type="http://schemas.openxmlformats.org/officeDocument/2006/relationships/tableStyles"/><Relationship Id="rId50" Target="slides/slide17.xml" Type="http://schemas.openxmlformats.org/officeDocument/2006/relationships/slide"/><Relationship Id="rId51" Target="slides/slide18.xml" Type="http://schemas.openxmlformats.org/officeDocument/2006/relationships/slide"/><Relationship Id="rId52" Target="slides/slide19.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png>
</file>

<file path=ppt/media/image12.svg>
</file>

<file path=ppt/media/image13.png>
</file>

<file path=ppt/media/image14.png>
</file>

<file path=ppt/media/image15.svg>
</file>

<file path=ppt/media/image2.sv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sv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s>
</file>

<file path=ppt/slides/_rels/slide1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D558"/>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22645999" cy="11977999"/>
          </a:xfrm>
        </p:grpSpPr>
        <p:grpSp>
          <p:nvGrpSpPr>
            <p:cNvPr name="Group 3" id="3"/>
            <p:cNvGrpSpPr/>
            <p:nvPr/>
          </p:nvGrpSpPr>
          <p:grpSpPr>
            <a:xfrm rot="0">
              <a:off x="0" y="0"/>
              <a:ext cx="22645999" cy="11977999"/>
              <a:chOff x="0" y="0"/>
              <a:chExt cx="5745374" cy="3038863"/>
            </a:xfrm>
          </p:grpSpPr>
          <p:sp>
            <p:nvSpPr>
              <p:cNvPr name="Freeform 4" id="4"/>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sp>
          <p:nvSpPr>
            <p:cNvPr name="AutoShape 5" id="5"/>
            <p:cNvSpPr/>
            <p:nvPr/>
          </p:nvSpPr>
          <p:spPr>
            <a:xfrm rot="0">
              <a:off x="0" y="1266422"/>
              <a:ext cx="22645999" cy="0"/>
            </a:xfrm>
            <a:prstGeom prst="line">
              <a:avLst/>
            </a:prstGeom>
            <a:ln cap="rnd" w="12700">
              <a:solidFill>
                <a:srgbClr val="000000"/>
              </a:solidFill>
              <a:prstDash val="solid"/>
              <a:headEnd type="none" len="sm" w="sm"/>
              <a:tailEnd type="none" len="sm" w="sm"/>
            </a:ln>
          </p:spPr>
        </p:sp>
        <p:grpSp>
          <p:nvGrpSpPr>
            <p:cNvPr name="Group 6" id="6"/>
            <p:cNvGrpSpPr/>
            <p:nvPr/>
          </p:nvGrpSpPr>
          <p:grpSpPr>
            <a:xfrm rot="-10800000">
              <a:off x="1386781" y="502600"/>
              <a:ext cx="289704" cy="289704"/>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8" id="8"/>
            <p:cNvGrpSpPr/>
            <p:nvPr/>
          </p:nvGrpSpPr>
          <p:grpSpPr>
            <a:xfrm rot="-10800000">
              <a:off x="1039940" y="502600"/>
              <a:ext cx="289704" cy="289704"/>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558"/>
              </a:solidFill>
            </p:spPr>
          </p:sp>
        </p:grpSp>
        <p:grpSp>
          <p:nvGrpSpPr>
            <p:cNvPr name="Group 10" id="10"/>
            <p:cNvGrpSpPr/>
            <p:nvPr/>
          </p:nvGrpSpPr>
          <p:grpSpPr>
            <a:xfrm rot="-10800000">
              <a:off x="693100" y="502600"/>
              <a:ext cx="289704" cy="289704"/>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grpSp>
        <p:nvGrpSpPr>
          <p:cNvPr name="Group 12" id="12"/>
          <p:cNvGrpSpPr/>
          <p:nvPr/>
        </p:nvGrpSpPr>
        <p:grpSpPr>
          <a:xfrm rot="0">
            <a:off x="1324685" y="7432106"/>
            <a:ext cx="5924906" cy="1051913"/>
            <a:chOff x="0" y="0"/>
            <a:chExt cx="7899874" cy="1402551"/>
          </a:xfrm>
        </p:grpSpPr>
        <p:grpSp>
          <p:nvGrpSpPr>
            <p:cNvPr name="Group 13" id="13"/>
            <p:cNvGrpSpPr/>
            <p:nvPr/>
          </p:nvGrpSpPr>
          <p:grpSpPr>
            <a:xfrm rot="0">
              <a:off x="0" y="0"/>
              <a:ext cx="7899874" cy="1402551"/>
              <a:chOff x="0" y="0"/>
              <a:chExt cx="6230508" cy="1106170"/>
            </a:xfrm>
          </p:grpSpPr>
          <p:sp>
            <p:nvSpPr>
              <p:cNvPr name="Freeform 14" id="14"/>
              <p:cNvSpPr/>
              <p:nvPr/>
            </p:nvSpPr>
            <p:spPr>
              <a:xfrm flipH="false" flipV="false" rot="0">
                <a:off x="0" y="0"/>
                <a:ext cx="6231778" cy="1106170"/>
              </a:xfrm>
              <a:custGeom>
                <a:avLst/>
                <a:gdLst/>
                <a:ahLst/>
                <a:cxnLst/>
                <a:rect r="r" b="b" t="t" l="l"/>
                <a:pathLst>
                  <a:path h="1106170" w="6231778">
                    <a:moveTo>
                      <a:pt x="5678058" y="1106170"/>
                    </a:moveTo>
                    <a:lnTo>
                      <a:pt x="553720" y="1106170"/>
                    </a:lnTo>
                    <a:cubicBezTo>
                      <a:pt x="247650" y="1106170"/>
                      <a:pt x="0" y="858520"/>
                      <a:pt x="0" y="553720"/>
                    </a:cubicBezTo>
                    <a:cubicBezTo>
                      <a:pt x="0" y="247650"/>
                      <a:pt x="247650" y="0"/>
                      <a:pt x="553720" y="0"/>
                    </a:cubicBezTo>
                    <a:lnTo>
                      <a:pt x="5678058" y="0"/>
                    </a:lnTo>
                    <a:cubicBezTo>
                      <a:pt x="5984128" y="0"/>
                      <a:pt x="6231778" y="247650"/>
                      <a:pt x="6231778" y="553720"/>
                    </a:cubicBezTo>
                    <a:cubicBezTo>
                      <a:pt x="6230508" y="858520"/>
                      <a:pt x="5982858" y="1106170"/>
                      <a:pt x="5678058" y="1106170"/>
                    </a:cubicBezTo>
                    <a:close/>
                  </a:path>
                </a:pathLst>
              </a:custGeom>
              <a:solidFill>
                <a:srgbClr val="171717"/>
              </a:solidFill>
            </p:spPr>
          </p:sp>
        </p:grpSp>
        <p:sp>
          <p:nvSpPr>
            <p:cNvPr name="TextBox 15" id="15"/>
            <p:cNvSpPr txBox="true"/>
            <p:nvPr/>
          </p:nvSpPr>
          <p:spPr>
            <a:xfrm rot="0">
              <a:off x="596807" y="320275"/>
              <a:ext cx="6706259" cy="685800"/>
            </a:xfrm>
            <a:prstGeom prst="rect">
              <a:avLst/>
            </a:prstGeom>
          </p:spPr>
          <p:txBody>
            <a:bodyPr anchor="t" rtlCol="false" tIns="0" lIns="0" bIns="0" rIns="0">
              <a:spAutoFit/>
            </a:bodyPr>
            <a:lstStyle/>
            <a:p>
              <a:pPr algn="ctr">
                <a:lnSpc>
                  <a:spcPts val="4200"/>
                </a:lnSpc>
              </a:pPr>
              <a:r>
                <a:rPr lang="en-US" sz="3000">
                  <a:solidFill>
                    <a:srgbClr val="FFFFFF"/>
                  </a:solidFill>
                  <a:latin typeface="Barlow Medium"/>
                </a:rPr>
                <a:t>Tilakraj Singh Ranawat</a:t>
              </a:r>
            </a:p>
          </p:txBody>
        </p:sp>
      </p:grpSp>
      <p:sp>
        <p:nvSpPr>
          <p:cNvPr name="Freeform 16" id="16"/>
          <p:cNvSpPr/>
          <p:nvPr/>
        </p:nvSpPr>
        <p:spPr>
          <a:xfrm flipH="false" flipV="false" rot="0">
            <a:off x="10267362" y="3099464"/>
            <a:ext cx="6552003" cy="5384555"/>
          </a:xfrm>
          <a:custGeom>
            <a:avLst/>
            <a:gdLst/>
            <a:ahLst/>
            <a:cxnLst/>
            <a:rect r="r" b="b" t="t" l="l"/>
            <a:pathLst>
              <a:path h="5384555" w="6552003">
                <a:moveTo>
                  <a:pt x="0" y="0"/>
                </a:moveTo>
                <a:lnTo>
                  <a:pt x="6552003" y="0"/>
                </a:lnTo>
                <a:lnTo>
                  <a:pt x="6552003" y="5384555"/>
                </a:lnTo>
                <a:lnTo>
                  <a:pt x="0" y="538455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7" id="17"/>
          <p:cNvSpPr txBox="true"/>
          <p:nvPr/>
        </p:nvSpPr>
        <p:spPr>
          <a:xfrm rot="0">
            <a:off x="1324685" y="2851798"/>
            <a:ext cx="9084627" cy="3632200"/>
          </a:xfrm>
          <a:prstGeom prst="rect">
            <a:avLst/>
          </a:prstGeom>
        </p:spPr>
        <p:txBody>
          <a:bodyPr anchor="t" rtlCol="false" tIns="0" lIns="0" bIns="0" rIns="0">
            <a:spAutoFit/>
          </a:bodyPr>
          <a:lstStyle/>
          <a:p>
            <a:pPr>
              <a:lnSpc>
                <a:spcPts val="14000"/>
              </a:lnSpc>
            </a:pPr>
            <a:r>
              <a:rPr lang="en-US" sz="14000">
                <a:solidFill>
                  <a:srgbClr val="171717"/>
                </a:solidFill>
                <a:latin typeface="Barlow Bold"/>
              </a:rPr>
              <a:t>Group Discussion</a:t>
            </a:r>
          </a:p>
        </p:txBody>
      </p:sp>
    </p:spTree>
  </p:cSld>
  <p:clrMapOvr>
    <a:masterClrMapping/>
  </p:clrMapOvr>
</p:sld>
</file>

<file path=ppt/slides/slide10.xml><?xml version="1.0" encoding="utf-8"?>
<p:sld xmlns:p="http://schemas.openxmlformats.org/presentationml/2006/main" xmlns:a="http://schemas.openxmlformats.org/drawingml/2006/main">
  <p:cSld>
    <p:bg>
      <p:bgPr>
        <a:solidFill>
          <a:srgbClr val="5B6EEF"/>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B6EEF"/>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How to start?</a:t>
              </a:r>
            </a:p>
          </p:txBody>
        </p:sp>
      </p:grpSp>
      <p:sp>
        <p:nvSpPr>
          <p:cNvPr name="TextBox 13" id="13"/>
          <p:cNvSpPr txBox="true"/>
          <p:nvPr/>
        </p:nvSpPr>
        <p:spPr>
          <a:xfrm rot="0">
            <a:off x="1028700" y="3222488"/>
            <a:ext cx="16049169" cy="2371637"/>
          </a:xfrm>
          <a:prstGeom prst="rect">
            <a:avLst/>
          </a:prstGeom>
        </p:spPr>
        <p:txBody>
          <a:bodyPr anchor="t" rtlCol="false" tIns="0" lIns="0" bIns="0" rIns="0">
            <a:spAutoFit/>
          </a:bodyPr>
          <a:lstStyle/>
          <a:p>
            <a:pPr algn="just" marL="679523" indent="-339762" lvl="1">
              <a:lnSpc>
                <a:spcPts val="4752"/>
              </a:lnSpc>
              <a:buFont typeface="Arial"/>
              <a:buChar char="•"/>
            </a:pPr>
            <a:r>
              <a:rPr lang="en-US" sz="3147" spc="40">
                <a:solidFill>
                  <a:srgbClr val="171717"/>
                </a:solidFill>
                <a:latin typeface="Canva Sans Bold"/>
              </a:rPr>
              <a:t>Begin by introducing yourself and welcoming all the participants.</a:t>
            </a:r>
          </a:p>
          <a:p>
            <a:pPr algn="just">
              <a:lnSpc>
                <a:spcPts val="4752"/>
              </a:lnSpc>
            </a:pPr>
          </a:p>
          <a:p>
            <a:pPr algn="just">
              <a:lnSpc>
                <a:spcPts val="4752"/>
              </a:lnSpc>
            </a:pPr>
          </a:p>
          <a:p>
            <a:pPr algn="just">
              <a:lnSpc>
                <a:spcPts val="4752"/>
              </a:lnSpc>
            </a:pPr>
          </a:p>
        </p:txBody>
      </p:sp>
      <p:sp>
        <p:nvSpPr>
          <p:cNvPr name="TextBox 14" id="14"/>
          <p:cNvSpPr txBox="true"/>
          <p:nvPr/>
        </p:nvSpPr>
        <p:spPr>
          <a:xfrm rot="0">
            <a:off x="1431705" y="4227209"/>
            <a:ext cx="16049169" cy="555765"/>
          </a:xfrm>
          <a:prstGeom prst="rect">
            <a:avLst/>
          </a:prstGeom>
        </p:spPr>
        <p:txBody>
          <a:bodyPr anchor="t" rtlCol="false" tIns="0" lIns="0" bIns="0" rIns="0">
            <a:spAutoFit/>
          </a:bodyPr>
          <a:lstStyle/>
          <a:p>
            <a:pPr algn="just" marL="679523" indent="-339762" lvl="1">
              <a:lnSpc>
                <a:spcPts val="4500"/>
              </a:lnSpc>
              <a:buFont typeface="Arial"/>
              <a:buChar char="•"/>
            </a:pPr>
            <a:r>
              <a:rPr lang="en-US" sz="3147" spc="40">
                <a:solidFill>
                  <a:srgbClr val="171717"/>
                </a:solidFill>
                <a:latin typeface="Canva Sans"/>
              </a:rPr>
              <a:t>"Good [morning/afternoon/evening], everyone. </a:t>
            </a:r>
          </a:p>
        </p:txBody>
      </p:sp>
      <p:sp>
        <p:nvSpPr>
          <p:cNvPr name="TextBox 15" id="15"/>
          <p:cNvSpPr txBox="true"/>
          <p:nvPr/>
        </p:nvSpPr>
        <p:spPr>
          <a:xfrm rot="0">
            <a:off x="1431705" y="4827518"/>
            <a:ext cx="16049169" cy="555765"/>
          </a:xfrm>
          <a:prstGeom prst="rect">
            <a:avLst/>
          </a:prstGeom>
        </p:spPr>
        <p:txBody>
          <a:bodyPr anchor="t" rtlCol="false" tIns="0" lIns="0" bIns="0" rIns="0">
            <a:spAutoFit/>
          </a:bodyPr>
          <a:lstStyle/>
          <a:p>
            <a:pPr algn="just" marL="679523" indent="-339762" lvl="1">
              <a:lnSpc>
                <a:spcPts val="4500"/>
              </a:lnSpc>
              <a:buFont typeface="Arial"/>
              <a:buChar char="•"/>
            </a:pPr>
            <a:r>
              <a:rPr lang="en-US" sz="3147" spc="40">
                <a:solidFill>
                  <a:srgbClr val="171717"/>
                </a:solidFill>
                <a:latin typeface="Canva Sans"/>
              </a:rPr>
              <a:t>My name is [Your Name].</a:t>
            </a:r>
          </a:p>
        </p:txBody>
      </p:sp>
      <p:sp>
        <p:nvSpPr>
          <p:cNvPr name="TextBox 16" id="16"/>
          <p:cNvSpPr txBox="true"/>
          <p:nvPr/>
        </p:nvSpPr>
        <p:spPr>
          <a:xfrm rot="0">
            <a:off x="1431705" y="5430907"/>
            <a:ext cx="16049169" cy="555765"/>
          </a:xfrm>
          <a:prstGeom prst="rect">
            <a:avLst/>
          </a:prstGeom>
        </p:spPr>
        <p:txBody>
          <a:bodyPr anchor="t" rtlCol="false" tIns="0" lIns="0" bIns="0" rIns="0">
            <a:spAutoFit/>
          </a:bodyPr>
          <a:lstStyle/>
          <a:p>
            <a:pPr algn="just" marL="679523" indent="-339762" lvl="1">
              <a:lnSpc>
                <a:spcPts val="4500"/>
              </a:lnSpc>
              <a:buFont typeface="Arial"/>
              <a:buChar char="•"/>
            </a:pPr>
            <a:r>
              <a:rPr lang="en-US" sz="3147" spc="40">
                <a:solidFill>
                  <a:srgbClr val="171717"/>
                </a:solidFill>
                <a:latin typeface="Canva Sans"/>
              </a:rPr>
              <a:t>I am glad to start the discussion on “The impact of AI on the job market”.</a:t>
            </a:r>
          </a:p>
        </p:txBody>
      </p:sp>
      <p:sp>
        <p:nvSpPr>
          <p:cNvPr name="TextBox 17" id="17"/>
          <p:cNvSpPr txBox="true"/>
          <p:nvPr/>
        </p:nvSpPr>
        <p:spPr>
          <a:xfrm rot="0">
            <a:off x="1119415" y="6426297"/>
            <a:ext cx="16049169" cy="571412"/>
          </a:xfrm>
          <a:prstGeom prst="rect">
            <a:avLst/>
          </a:prstGeom>
        </p:spPr>
        <p:txBody>
          <a:bodyPr anchor="t" rtlCol="false" tIns="0" lIns="0" bIns="0" rIns="0">
            <a:spAutoFit/>
          </a:bodyPr>
          <a:lstStyle/>
          <a:p>
            <a:pPr algn="just" marL="679523" indent="-339762" lvl="1">
              <a:lnSpc>
                <a:spcPts val="4752"/>
              </a:lnSpc>
              <a:buFont typeface="Arial"/>
              <a:buChar char="•"/>
            </a:pPr>
            <a:r>
              <a:rPr lang="en-US" sz="3147" spc="40">
                <a:solidFill>
                  <a:srgbClr val="171717"/>
                </a:solidFill>
                <a:latin typeface="Canva Sans Bold"/>
              </a:rPr>
              <a:t>Express your views</a:t>
            </a:r>
          </a:p>
        </p:txBody>
      </p:sp>
      <p:sp>
        <p:nvSpPr>
          <p:cNvPr name="TextBox 18" id="18"/>
          <p:cNvSpPr txBox="true"/>
          <p:nvPr/>
        </p:nvSpPr>
        <p:spPr>
          <a:xfrm rot="0">
            <a:off x="1431705" y="7302380"/>
            <a:ext cx="16049169" cy="1698765"/>
          </a:xfrm>
          <a:prstGeom prst="rect">
            <a:avLst/>
          </a:prstGeom>
        </p:spPr>
        <p:txBody>
          <a:bodyPr anchor="t" rtlCol="false" tIns="0" lIns="0" bIns="0" rIns="0">
            <a:spAutoFit/>
          </a:bodyPr>
          <a:lstStyle/>
          <a:p>
            <a:pPr algn="just" marL="679523" indent="-339762" lvl="1">
              <a:lnSpc>
                <a:spcPts val="4500"/>
              </a:lnSpc>
              <a:buFont typeface="Arial"/>
              <a:buChar char="•"/>
            </a:pPr>
            <a:r>
              <a:rPr lang="en-US" sz="3147" spc="40">
                <a:solidFill>
                  <a:srgbClr val="171717"/>
                </a:solidFill>
                <a:latin typeface="Canva Sans"/>
              </a:rPr>
              <a:t>In my view the topic of discussion is interesting and current relevant.</a:t>
            </a:r>
          </a:p>
          <a:p>
            <a:pPr algn="just" marL="679523" indent="-339762" lvl="1">
              <a:lnSpc>
                <a:spcPts val="4500"/>
              </a:lnSpc>
              <a:buFont typeface="Arial"/>
              <a:buChar char="•"/>
            </a:pPr>
            <a:r>
              <a:rPr lang="en-US" sz="3147" spc="40">
                <a:solidFill>
                  <a:srgbClr val="171717"/>
                </a:solidFill>
                <a:latin typeface="Canva Sans"/>
              </a:rPr>
              <a:t>I believe that “Tell about the topic”.</a:t>
            </a:r>
          </a:p>
          <a:p>
            <a:pPr algn="just" marL="679523" indent="-339762" lvl="1">
              <a:lnSpc>
                <a:spcPts val="4500"/>
              </a:lnSpc>
              <a:buFont typeface="Arial"/>
              <a:buChar char="•"/>
            </a:pPr>
            <a:r>
              <a:rPr lang="en-US" sz="3147" spc="40">
                <a:solidFill>
                  <a:srgbClr val="171717"/>
                </a:solidFill>
                <a:latin typeface="Canva Sans"/>
              </a:rPr>
              <a:t>Now, I Invite all of you to participate in the discussion.</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6AE7E"/>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6AE7E"/>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sp>
        <p:nvSpPr>
          <p:cNvPr name="AutoShape 10" id="10"/>
          <p:cNvSpPr/>
          <p:nvPr/>
        </p:nvSpPr>
        <p:spPr>
          <a:xfrm>
            <a:off x="651750" y="2695374"/>
            <a:ext cx="16984499" cy="0"/>
          </a:xfrm>
          <a:prstGeom prst="line">
            <a:avLst/>
          </a:prstGeom>
          <a:ln cap="rnd" w="9525">
            <a:solidFill>
              <a:srgbClr val="000000"/>
            </a:solidFill>
            <a:prstDash val="solid"/>
            <a:headEnd type="none" len="sm" w="sm"/>
            <a:tailEnd type="none" len="sm" w="sm"/>
          </a:ln>
        </p:spPr>
      </p:sp>
      <p:sp>
        <p:nvSpPr>
          <p:cNvPr name="Freeform 11" id="11"/>
          <p:cNvSpPr/>
          <p:nvPr/>
        </p:nvSpPr>
        <p:spPr>
          <a:xfrm flipH="false" flipV="false" rot="0">
            <a:off x="12857725" y="2938261"/>
            <a:ext cx="2204067" cy="6448069"/>
          </a:xfrm>
          <a:custGeom>
            <a:avLst/>
            <a:gdLst/>
            <a:ahLst/>
            <a:cxnLst/>
            <a:rect r="r" b="b" t="t" l="l"/>
            <a:pathLst>
              <a:path h="6448069" w="2204067">
                <a:moveTo>
                  <a:pt x="0" y="0"/>
                </a:moveTo>
                <a:lnTo>
                  <a:pt x="2204067" y="0"/>
                </a:lnTo>
                <a:lnTo>
                  <a:pt x="2204067" y="6448070"/>
                </a:lnTo>
                <a:lnTo>
                  <a:pt x="0" y="64480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2" id="12"/>
          <p:cNvSpPr txBox="true"/>
          <p:nvPr/>
        </p:nvSpPr>
        <p:spPr>
          <a:xfrm rot="0">
            <a:off x="2093970" y="1377701"/>
            <a:ext cx="14133386" cy="1079500"/>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Group Discussion - Topic based</a:t>
            </a:r>
          </a:p>
        </p:txBody>
      </p:sp>
      <p:sp>
        <p:nvSpPr>
          <p:cNvPr name="TextBox 13" id="13"/>
          <p:cNvSpPr txBox="true"/>
          <p:nvPr/>
        </p:nvSpPr>
        <p:spPr>
          <a:xfrm rot="0">
            <a:off x="651750" y="4686145"/>
            <a:ext cx="10923438" cy="2108395"/>
          </a:xfrm>
          <a:prstGeom prst="rect">
            <a:avLst/>
          </a:prstGeom>
        </p:spPr>
        <p:txBody>
          <a:bodyPr anchor="t" rtlCol="false" tIns="0" lIns="0" bIns="0" rIns="0">
            <a:spAutoFit/>
          </a:bodyPr>
          <a:lstStyle/>
          <a:p>
            <a:pPr algn="ctr">
              <a:lnSpc>
                <a:spcPts val="8120"/>
              </a:lnSpc>
            </a:pPr>
            <a:r>
              <a:rPr lang="en-US" sz="8120">
                <a:solidFill>
                  <a:srgbClr val="171717"/>
                </a:solidFill>
                <a:latin typeface="Barlow Bold"/>
              </a:rPr>
              <a:t>How to enter in </a:t>
            </a:r>
          </a:p>
          <a:p>
            <a:pPr algn="ctr">
              <a:lnSpc>
                <a:spcPts val="8120"/>
              </a:lnSpc>
            </a:pPr>
            <a:r>
              <a:rPr lang="en-US" sz="8120">
                <a:solidFill>
                  <a:srgbClr val="171717"/>
                </a:solidFill>
                <a:latin typeface="Barlow Bold"/>
              </a:rPr>
              <a:t>debate?</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E6AE7E"/>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6AE7E"/>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How to enter?</a:t>
              </a:r>
            </a:p>
          </p:txBody>
        </p:sp>
      </p:grpSp>
      <p:sp>
        <p:nvSpPr>
          <p:cNvPr name="TextBox 13" id="13"/>
          <p:cNvSpPr txBox="true"/>
          <p:nvPr/>
        </p:nvSpPr>
        <p:spPr>
          <a:xfrm rot="0">
            <a:off x="1171575" y="3200488"/>
            <a:ext cx="16049169" cy="5972087"/>
          </a:xfrm>
          <a:prstGeom prst="rect">
            <a:avLst/>
          </a:prstGeom>
        </p:spPr>
        <p:txBody>
          <a:bodyPr anchor="t" rtlCol="false" tIns="0" lIns="0" bIns="0" rIns="0">
            <a:spAutoFit/>
          </a:bodyPr>
          <a:lstStyle/>
          <a:p>
            <a:pPr algn="just" marL="679523" indent="-339762" lvl="1">
              <a:lnSpc>
                <a:spcPts val="4752"/>
              </a:lnSpc>
              <a:buFont typeface="Arial"/>
              <a:buChar char="•"/>
            </a:pPr>
            <a:r>
              <a:rPr lang="en-US" sz="3147" spc="40">
                <a:solidFill>
                  <a:srgbClr val="171717"/>
                </a:solidFill>
                <a:latin typeface="Canva Sans"/>
              </a:rPr>
              <a:t>Keep nodding and maintain eye contact. </a:t>
            </a:r>
          </a:p>
          <a:p>
            <a:pPr algn="just" marL="679523" indent="-339762" lvl="1">
              <a:lnSpc>
                <a:spcPts val="4752"/>
              </a:lnSpc>
              <a:buFont typeface="Arial"/>
              <a:buChar char="•"/>
            </a:pPr>
            <a:r>
              <a:rPr lang="en-US" sz="3147" spc="40">
                <a:solidFill>
                  <a:srgbClr val="171717"/>
                </a:solidFill>
                <a:latin typeface="Canva Sans"/>
              </a:rPr>
              <a:t>Say yes, exactly, I agree.</a:t>
            </a:r>
          </a:p>
          <a:p>
            <a:pPr algn="just" marL="679523" indent="-339762" lvl="1">
              <a:lnSpc>
                <a:spcPts val="4752"/>
              </a:lnSpc>
              <a:buFont typeface="Arial"/>
              <a:buChar char="•"/>
            </a:pPr>
            <a:r>
              <a:rPr lang="en-US" sz="3147" spc="40">
                <a:solidFill>
                  <a:srgbClr val="171717"/>
                </a:solidFill>
                <a:latin typeface="Canva Sans"/>
              </a:rPr>
              <a:t>Continue with sentence of other member.</a:t>
            </a:r>
          </a:p>
          <a:p>
            <a:pPr algn="just" marL="679523" indent="-339762" lvl="1">
              <a:lnSpc>
                <a:spcPts val="4752"/>
              </a:lnSpc>
              <a:buFont typeface="Arial"/>
              <a:buChar char="•"/>
            </a:pPr>
            <a:r>
              <a:rPr lang="en-US" sz="3147" spc="40">
                <a:solidFill>
                  <a:srgbClr val="171717"/>
                </a:solidFill>
                <a:latin typeface="Canva Sans"/>
              </a:rPr>
              <a:t>Either you agree or disagree. </a:t>
            </a:r>
          </a:p>
          <a:p>
            <a:pPr algn="just" marL="679523" indent="-339762" lvl="1">
              <a:lnSpc>
                <a:spcPts val="4752"/>
              </a:lnSpc>
              <a:buFont typeface="Arial"/>
              <a:buChar char="•"/>
            </a:pPr>
            <a:r>
              <a:rPr lang="en-US" sz="3147" spc="40">
                <a:solidFill>
                  <a:srgbClr val="171717"/>
                </a:solidFill>
                <a:latin typeface="Canva Sans"/>
              </a:rPr>
              <a:t>Criticize someone’s view if he/she radicalizes.</a:t>
            </a:r>
          </a:p>
          <a:p>
            <a:pPr algn="just" marL="679523" indent="-339762" lvl="1">
              <a:lnSpc>
                <a:spcPts val="4752"/>
              </a:lnSpc>
              <a:buFont typeface="Arial"/>
              <a:buChar char="•"/>
            </a:pPr>
            <a:r>
              <a:rPr lang="en-US" sz="3147" spc="40">
                <a:solidFill>
                  <a:srgbClr val="171717"/>
                </a:solidFill>
                <a:latin typeface="Canva Sans"/>
              </a:rPr>
              <a:t>Friends, we are deviating from the topic.</a:t>
            </a:r>
          </a:p>
          <a:p>
            <a:pPr algn="just" marL="679523" indent="-339762" lvl="1">
              <a:lnSpc>
                <a:spcPts val="4752"/>
              </a:lnSpc>
              <a:buFont typeface="Arial"/>
              <a:buChar char="•"/>
            </a:pPr>
            <a:r>
              <a:rPr lang="en-US" sz="3147" spc="40">
                <a:solidFill>
                  <a:srgbClr val="171717"/>
                </a:solidFill>
                <a:latin typeface="Canva Sans"/>
              </a:rPr>
              <a:t>Ask questions from other member.</a:t>
            </a:r>
          </a:p>
          <a:p>
            <a:pPr algn="just" marL="679523" indent="-339762" lvl="1">
              <a:lnSpc>
                <a:spcPts val="4752"/>
              </a:lnSpc>
              <a:buFont typeface="Arial"/>
              <a:buChar char="•"/>
            </a:pPr>
            <a:r>
              <a:rPr lang="en-US" sz="3147" spc="40">
                <a:solidFill>
                  <a:srgbClr val="171717"/>
                </a:solidFill>
                <a:latin typeface="Canva Sans"/>
              </a:rPr>
              <a:t>Enter when someone in the middle of sentence.</a:t>
            </a:r>
          </a:p>
          <a:p>
            <a:pPr algn="just">
              <a:lnSpc>
                <a:spcPts val="4752"/>
              </a:lnSpc>
            </a:pPr>
          </a:p>
          <a:p>
            <a:pPr algn="just">
              <a:lnSpc>
                <a:spcPts val="4752"/>
              </a:lnSpc>
            </a:pPr>
          </a:p>
        </p:txBody>
      </p:sp>
      <p:sp>
        <p:nvSpPr>
          <p:cNvPr name="Freeform 14" id="14"/>
          <p:cNvSpPr/>
          <p:nvPr/>
        </p:nvSpPr>
        <p:spPr>
          <a:xfrm flipH="false" flipV="false" rot="0">
            <a:off x="11300341" y="4645393"/>
            <a:ext cx="5719247" cy="3702038"/>
          </a:xfrm>
          <a:custGeom>
            <a:avLst/>
            <a:gdLst/>
            <a:ahLst/>
            <a:cxnLst/>
            <a:rect r="r" b="b" t="t" l="l"/>
            <a:pathLst>
              <a:path h="3702038" w="5719247">
                <a:moveTo>
                  <a:pt x="0" y="0"/>
                </a:moveTo>
                <a:lnTo>
                  <a:pt x="5719247" y="0"/>
                </a:lnTo>
                <a:lnTo>
                  <a:pt x="5719247" y="3702037"/>
                </a:lnTo>
                <a:lnTo>
                  <a:pt x="0" y="3702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0">
            <a:off x="13990070" y="3796670"/>
            <a:ext cx="1622687" cy="1346830"/>
          </a:xfrm>
          <a:custGeom>
            <a:avLst/>
            <a:gdLst/>
            <a:ahLst/>
            <a:cxnLst/>
            <a:rect r="r" b="b" t="t" l="l"/>
            <a:pathLst>
              <a:path h="1346830" w="1622687">
                <a:moveTo>
                  <a:pt x="0" y="0"/>
                </a:moveTo>
                <a:lnTo>
                  <a:pt x="1622686" y="0"/>
                </a:lnTo>
                <a:lnTo>
                  <a:pt x="1622686" y="1346830"/>
                </a:lnTo>
                <a:lnTo>
                  <a:pt x="0" y="134683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27457"/>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6AE7E"/>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sp>
        <p:nvSpPr>
          <p:cNvPr name="AutoShape 10" id="10"/>
          <p:cNvSpPr/>
          <p:nvPr/>
        </p:nvSpPr>
        <p:spPr>
          <a:xfrm>
            <a:off x="651750" y="2695374"/>
            <a:ext cx="16984499" cy="0"/>
          </a:xfrm>
          <a:prstGeom prst="line">
            <a:avLst/>
          </a:prstGeom>
          <a:ln cap="rnd" w="9525">
            <a:solidFill>
              <a:srgbClr val="000000"/>
            </a:solidFill>
            <a:prstDash val="solid"/>
            <a:headEnd type="none" len="sm" w="sm"/>
            <a:tailEnd type="none" len="sm" w="sm"/>
          </a:ln>
        </p:spPr>
      </p:sp>
      <p:sp>
        <p:nvSpPr>
          <p:cNvPr name="Freeform 11" id="11"/>
          <p:cNvSpPr/>
          <p:nvPr/>
        </p:nvSpPr>
        <p:spPr>
          <a:xfrm flipH="false" flipV="false" rot="0">
            <a:off x="11228679" y="2938261"/>
            <a:ext cx="5779151" cy="6123604"/>
          </a:xfrm>
          <a:custGeom>
            <a:avLst/>
            <a:gdLst/>
            <a:ahLst/>
            <a:cxnLst/>
            <a:rect r="r" b="b" t="t" l="l"/>
            <a:pathLst>
              <a:path h="6123604" w="5779151">
                <a:moveTo>
                  <a:pt x="0" y="0"/>
                </a:moveTo>
                <a:lnTo>
                  <a:pt x="5779152" y="0"/>
                </a:lnTo>
                <a:lnTo>
                  <a:pt x="5779152" y="6123604"/>
                </a:lnTo>
                <a:lnTo>
                  <a:pt x="0" y="6123604"/>
                </a:lnTo>
                <a:lnTo>
                  <a:pt x="0" y="0"/>
                </a:lnTo>
                <a:close/>
              </a:path>
            </a:pathLst>
          </a:custGeom>
          <a:blipFill>
            <a:blip r:embed="rId2"/>
            <a:stretch>
              <a:fillRect l="0" t="0" r="0" b="0"/>
            </a:stretch>
          </a:blipFill>
        </p:spPr>
      </p:sp>
      <p:sp>
        <p:nvSpPr>
          <p:cNvPr name="TextBox 12" id="12"/>
          <p:cNvSpPr txBox="true"/>
          <p:nvPr/>
        </p:nvSpPr>
        <p:spPr>
          <a:xfrm rot="0">
            <a:off x="2093970" y="1377701"/>
            <a:ext cx="14133386" cy="1079500"/>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Group Discussion - Topic based</a:t>
            </a:r>
          </a:p>
        </p:txBody>
      </p:sp>
      <p:sp>
        <p:nvSpPr>
          <p:cNvPr name="TextBox 13" id="13"/>
          <p:cNvSpPr txBox="true"/>
          <p:nvPr/>
        </p:nvSpPr>
        <p:spPr>
          <a:xfrm rot="0">
            <a:off x="651750" y="5199776"/>
            <a:ext cx="10923438" cy="1081133"/>
          </a:xfrm>
          <a:prstGeom prst="rect">
            <a:avLst/>
          </a:prstGeom>
        </p:spPr>
        <p:txBody>
          <a:bodyPr anchor="t" rtlCol="false" tIns="0" lIns="0" bIns="0" rIns="0">
            <a:spAutoFit/>
          </a:bodyPr>
          <a:lstStyle/>
          <a:p>
            <a:pPr algn="ctr">
              <a:lnSpc>
                <a:spcPts val="8120"/>
              </a:lnSpc>
            </a:pPr>
            <a:r>
              <a:rPr lang="en-US" sz="8120">
                <a:solidFill>
                  <a:srgbClr val="171717"/>
                </a:solidFill>
                <a:latin typeface="Barlow Bold"/>
              </a:rPr>
              <a:t>How to conclude?</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27457"/>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6AE7E"/>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How to conclude?</a:t>
              </a:r>
            </a:p>
          </p:txBody>
        </p:sp>
      </p:grpSp>
      <p:sp>
        <p:nvSpPr>
          <p:cNvPr name="TextBox 13" id="13"/>
          <p:cNvSpPr txBox="true"/>
          <p:nvPr/>
        </p:nvSpPr>
        <p:spPr>
          <a:xfrm rot="0">
            <a:off x="1171575" y="3200488"/>
            <a:ext cx="10368478" cy="6572162"/>
          </a:xfrm>
          <a:prstGeom prst="rect">
            <a:avLst/>
          </a:prstGeom>
        </p:spPr>
        <p:txBody>
          <a:bodyPr anchor="t" rtlCol="false" tIns="0" lIns="0" bIns="0" rIns="0">
            <a:spAutoFit/>
          </a:bodyPr>
          <a:lstStyle/>
          <a:p>
            <a:pPr algn="just" marL="679523" indent="-339762" lvl="1">
              <a:lnSpc>
                <a:spcPts val="4752"/>
              </a:lnSpc>
              <a:buFont typeface="Arial"/>
              <a:buChar char="•"/>
            </a:pPr>
            <a:r>
              <a:rPr lang="en-US" sz="3147" spc="40">
                <a:solidFill>
                  <a:srgbClr val="171717"/>
                </a:solidFill>
                <a:latin typeface="Canva Sans"/>
              </a:rPr>
              <a:t>Ok Friends, I take opportunity to conclude the discussion. </a:t>
            </a:r>
          </a:p>
          <a:p>
            <a:pPr algn="just" marL="679523" indent="-339762" lvl="1">
              <a:lnSpc>
                <a:spcPts val="4752"/>
              </a:lnSpc>
              <a:buFont typeface="Arial"/>
              <a:buChar char="•"/>
            </a:pPr>
            <a:r>
              <a:rPr lang="en-US" sz="3147" spc="40">
                <a:solidFill>
                  <a:srgbClr val="171717"/>
                </a:solidFill>
                <a:latin typeface="Canva Sans"/>
              </a:rPr>
              <a:t>Friends we had a good discussion and could reach to the consensus.</a:t>
            </a:r>
          </a:p>
          <a:p>
            <a:pPr algn="just" marL="679523" indent="-339762" lvl="1">
              <a:lnSpc>
                <a:spcPts val="4752"/>
              </a:lnSpc>
              <a:buFont typeface="Arial"/>
              <a:buChar char="•"/>
            </a:pPr>
            <a:r>
              <a:rPr lang="en-US" sz="3147" spc="40">
                <a:solidFill>
                  <a:srgbClr val="171717"/>
                </a:solidFill>
                <a:latin typeface="Canva Sans"/>
              </a:rPr>
              <a:t>Friends, though we had a good discussion we could not reach to the consensus.</a:t>
            </a:r>
          </a:p>
          <a:p>
            <a:pPr algn="just" marL="679523" indent="-339762" lvl="1">
              <a:lnSpc>
                <a:spcPts val="4752"/>
              </a:lnSpc>
              <a:buFont typeface="Arial"/>
              <a:buChar char="•"/>
            </a:pPr>
            <a:r>
              <a:rPr lang="en-US" sz="3147" spc="40">
                <a:solidFill>
                  <a:srgbClr val="171717"/>
                </a:solidFill>
                <a:latin typeface="Canva Sans"/>
              </a:rPr>
              <a:t>We were divided on the topic.</a:t>
            </a:r>
          </a:p>
          <a:p>
            <a:pPr algn="just" marL="679523" indent="-339762" lvl="1">
              <a:lnSpc>
                <a:spcPts val="4752"/>
              </a:lnSpc>
              <a:buFont typeface="Arial"/>
              <a:buChar char="•"/>
            </a:pPr>
            <a:r>
              <a:rPr lang="en-US" sz="3147" spc="40">
                <a:solidFill>
                  <a:srgbClr val="171717"/>
                </a:solidFill>
                <a:latin typeface="Canva Sans"/>
              </a:rPr>
              <a:t>Some of them felt that.......</a:t>
            </a:r>
          </a:p>
          <a:p>
            <a:pPr algn="just" marL="679523" indent="-339762" lvl="1">
              <a:lnSpc>
                <a:spcPts val="4752"/>
              </a:lnSpc>
              <a:buFont typeface="Arial"/>
              <a:buChar char="•"/>
            </a:pPr>
            <a:r>
              <a:rPr lang="en-US" sz="3147" spc="40">
                <a:solidFill>
                  <a:srgbClr val="171717"/>
                </a:solidFill>
                <a:latin typeface="Canva Sans"/>
              </a:rPr>
              <a:t>Say the name, he was of the view that........</a:t>
            </a:r>
          </a:p>
          <a:p>
            <a:pPr algn="just">
              <a:lnSpc>
                <a:spcPts val="4752"/>
              </a:lnSpc>
            </a:pPr>
          </a:p>
          <a:p>
            <a:pPr algn="just">
              <a:lnSpc>
                <a:spcPts val="4752"/>
              </a:lnSpc>
            </a:pPr>
          </a:p>
        </p:txBody>
      </p:sp>
      <p:sp>
        <p:nvSpPr>
          <p:cNvPr name="Freeform 14" id="14"/>
          <p:cNvSpPr/>
          <p:nvPr/>
        </p:nvSpPr>
        <p:spPr>
          <a:xfrm flipH="false" flipV="false" rot="0">
            <a:off x="11540053" y="4645393"/>
            <a:ext cx="5719247" cy="3702038"/>
          </a:xfrm>
          <a:custGeom>
            <a:avLst/>
            <a:gdLst/>
            <a:ahLst/>
            <a:cxnLst/>
            <a:rect r="r" b="b" t="t" l="l"/>
            <a:pathLst>
              <a:path h="3702038" w="5719247">
                <a:moveTo>
                  <a:pt x="0" y="0"/>
                </a:moveTo>
                <a:lnTo>
                  <a:pt x="5719247" y="0"/>
                </a:lnTo>
                <a:lnTo>
                  <a:pt x="5719247" y="3702037"/>
                </a:lnTo>
                <a:lnTo>
                  <a:pt x="0" y="370203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0">
            <a:off x="14221076" y="3687177"/>
            <a:ext cx="1622687" cy="1346830"/>
          </a:xfrm>
          <a:custGeom>
            <a:avLst/>
            <a:gdLst/>
            <a:ahLst/>
            <a:cxnLst/>
            <a:rect r="r" b="b" t="t" l="l"/>
            <a:pathLst>
              <a:path h="1346830" w="1622687">
                <a:moveTo>
                  <a:pt x="0" y="0"/>
                </a:moveTo>
                <a:lnTo>
                  <a:pt x="1622686" y="0"/>
                </a:lnTo>
                <a:lnTo>
                  <a:pt x="1622686" y="1346830"/>
                </a:lnTo>
                <a:lnTo>
                  <a:pt x="0" y="134683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5B6EEF"/>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558"/>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Group Discussion - Case based</a:t>
              </a:r>
            </a:p>
          </p:txBody>
        </p:sp>
      </p:grpSp>
      <p:sp>
        <p:nvSpPr>
          <p:cNvPr name="TextBox 13" id="13"/>
          <p:cNvSpPr txBox="true"/>
          <p:nvPr/>
        </p:nvSpPr>
        <p:spPr>
          <a:xfrm rot="0">
            <a:off x="1280214" y="3261233"/>
            <a:ext cx="9379096" cy="5003303"/>
          </a:xfrm>
          <a:prstGeom prst="rect">
            <a:avLst/>
          </a:prstGeom>
        </p:spPr>
        <p:txBody>
          <a:bodyPr anchor="t" rtlCol="false" tIns="0" lIns="0" bIns="0" rIns="0">
            <a:spAutoFit/>
          </a:bodyPr>
          <a:lstStyle/>
          <a:p>
            <a:pPr algn="just">
              <a:lnSpc>
                <a:spcPts val="4392"/>
              </a:lnSpc>
            </a:pPr>
            <a:r>
              <a:rPr lang="en-US" sz="4392">
                <a:solidFill>
                  <a:srgbClr val="171717"/>
                </a:solidFill>
                <a:latin typeface="Barlow"/>
              </a:rPr>
              <a:t>Candidates are presented with a business case or scenario that they must analyze and discuss. They are required to make decisions, solve problems, and formulate strategies based on the information provided. This type of GD assesses problem-solving abilities, critical thinking, and teamwork.</a:t>
            </a:r>
          </a:p>
        </p:txBody>
      </p:sp>
      <p:sp>
        <p:nvSpPr>
          <p:cNvPr name="Freeform 14" id="14"/>
          <p:cNvSpPr/>
          <p:nvPr/>
        </p:nvSpPr>
        <p:spPr>
          <a:xfrm flipH="false" flipV="false" rot="0">
            <a:off x="11270546" y="4221881"/>
            <a:ext cx="5719247" cy="3702038"/>
          </a:xfrm>
          <a:custGeom>
            <a:avLst/>
            <a:gdLst/>
            <a:ahLst/>
            <a:cxnLst/>
            <a:rect r="r" b="b" t="t" l="l"/>
            <a:pathLst>
              <a:path h="3702038" w="5719247">
                <a:moveTo>
                  <a:pt x="0" y="0"/>
                </a:moveTo>
                <a:lnTo>
                  <a:pt x="5719247" y="0"/>
                </a:lnTo>
                <a:lnTo>
                  <a:pt x="5719247" y="3702038"/>
                </a:lnTo>
                <a:lnTo>
                  <a:pt x="0" y="37020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5B6EEF"/>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558"/>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Group Discussion - Case based</a:t>
              </a:r>
            </a:p>
          </p:txBody>
        </p:sp>
      </p:grpSp>
      <p:sp>
        <p:nvSpPr>
          <p:cNvPr name="TextBox 13" id="13"/>
          <p:cNvSpPr txBox="true"/>
          <p:nvPr/>
        </p:nvSpPr>
        <p:spPr>
          <a:xfrm rot="0">
            <a:off x="1280214" y="4089220"/>
            <a:ext cx="9379096" cy="3347329"/>
          </a:xfrm>
          <a:prstGeom prst="rect">
            <a:avLst/>
          </a:prstGeom>
        </p:spPr>
        <p:txBody>
          <a:bodyPr anchor="t" rtlCol="false" tIns="0" lIns="0" bIns="0" rIns="0">
            <a:spAutoFit/>
          </a:bodyPr>
          <a:lstStyle/>
          <a:p>
            <a:pPr algn="just">
              <a:lnSpc>
                <a:spcPts val="4392"/>
              </a:lnSpc>
            </a:pPr>
            <a:r>
              <a:rPr lang="en-US" sz="4392">
                <a:solidFill>
                  <a:srgbClr val="171717"/>
                </a:solidFill>
                <a:latin typeface="Barlow"/>
              </a:rPr>
              <a:t>Imagine you and your friend working in an organization in which your friend has done something wrong. Now if inquiry is instituted against him, he expects you to help him. What is your course of action in this situation?</a:t>
            </a:r>
          </a:p>
        </p:txBody>
      </p:sp>
      <p:sp>
        <p:nvSpPr>
          <p:cNvPr name="Freeform 14" id="14"/>
          <p:cNvSpPr/>
          <p:nvPr/>
        </p:nvSpPr>
        <p:spPr>
          <a:xfrm flipH="false" flipV="false" rot="0">
            <a:off x="11270546" y="4221881"/>
            <a:ext cx="5719247" cy="3702038"/>
          </a:xfrm>
          <a:custGeom>
            <a:avLst/>
            <a:gdLst/>
            <a:ahLst/>
            <a:cxnLst/>
            <a:rect r="r" b="b" t="t" l="l"/>
            <a:pathLst>
              <a:path h="3702038" w="5719247">
                <a:moveTo>
                  <a:pt x="0" y="0"/>
                </a:moveTo>
                <a:lnTo>
                  <a:pt x="5719247" y="0"/>
                </a:lnTo>
                <a:lnTo>
                  <a:pt x="5719247" y="3702038"/>
                </a:lnTo>
                <a:lnTo>
                  <a:pt x="0" y="37020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5" id="15"/>
          <p:cNvSpPr txBox="true"/>
          <p:nvPr/>
        </p:nvSpPr>
        <p:spPr>
          <a:xfrm rot="0">
            <a:off x="651750" y="3127678"/>
            <a:ext cx="16049169" cy="571412"/>
          </a:xfrm>
          <a:prstGeom prst="rect">
            <a:avLst/>
          </a:prstGeom>
        </p:spPr>
        <p:txBody>
          <a:bodyPr anchor="t" rtlCol="false" tIns="0" lIns="0" bIns="0" rIns="0">
            <a:spAutoFit/>
          </a:bodyPr>
          <a:lstStyle/>
          <a:p>
            <a:pPr algn="just" marL="679523" indent="-339762" lvl="1">
              <a:lnSpc>
                <a:spcPts val="4752"/>
              </a:lnSpc>
              <a:buFont typeface="Arial"/>
              <a:buChar char="•"/>
            </a:pPr>
            <a:r>
              <a:rPr lang="en-US" sz="3147" spc="40">
                <a:solidFill>
                  <a:srgbClr val="171717"/>
                </a:solidFill>
                <a:latin typeface="Canva Sans Bold"/>
              </a:rPr>
              <a:t>Case -1</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5B6EEF"/>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558"/>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Group Discussion - Case based</a:t>
              </a:r>
            </a:p>
          </p:txBody>
        </p:sp>
      </p:grpSp>
      <p:sp>
        <p:nvSpPr>
          <p:cNvPr name="Freeform 13" id="13"/>
          <p:cNvSpPr/>
          <p:nvPr/>
        </p:nvSpPr>
        <p:spPr>
          <a:xfrm flipH="false" flipV="false" rot="0">
            <a:off x="11270546" y="4221881"/>
            <a:ext cx="5719247" cy="3702038"/>
          </a:xfrm>
          <a:custGeom>
            <a:avLst/>
            <a:gdLst/>
            <a:ahLst/>
            <a:cxnLst/>
            <a:rect r="r" b="b" t="t" l="l"/>
            <a:pathLst>
              <a:path h="3702038" w="5719247">
                <a:moveTo>
                  <a:pt x="0" y="0"/>
                </a:moveTo>
                <a:lnTo>
                  <a:pt x="5719247" y="0"/>
                </a:lnTo>
                <a:lnTo>
                  <a:pt x="5719247" y="3702038"/>
                </a:lnTo>
                <a:lnTo>
                  <a:pt x="0" y="37020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4" id="14"/>
          <p:cNvSpPr txBox="true"/>
          <p:nvPr/>
        </p:nvSpPr>
        <p:spPr>
          <a:xfrm rot="0">
            <a:off x="1171575" y="3456727"/>
            <a:ext cx="9379096" cy="5587820"/>
          </a:xfrm>
          <a:prstGeom prst="rect">
            <a:avLst/>
          </a:prstGeom>
        </p:spPr>
        <p:txBody>
          <a:bodyPr anchor="t" rtlCol="false" tIns="0" lIns="0" bIns="0" rIns="0">
            <a:spAutoFit/>
          </a:bodyPr>
          <a:lstStyle/>
          <a:p>
            <a:pPr algn="just">
              <a:lnSpc>
                <a:spcPts val="3992"/>
              </a:lnSpc>
            </a:pPr>
            <a:r>
              <a:rPr lang="en-US" sz="3992">
                <a:solidFill>
                  <a:srgbClr val="171717"/>
                </a:solidFill>
                <a:latin typeface="Barlow"/>
              </a:rPr>
              <a:t>You are the HR manager at a mid-sized manufacturing company, and the company has been severely impacted by a recession. As a result, the management has decided to lay off a significant number of employees to cut costs and survive the economic downturn. What steps would you take to handle employee layoffs during a recession while showing care and consideration for the employees and the company's image?</a:t>
            </a:r>
          </a:p>
        </p:txBody>
      </p:sp>
      <p:sp>
        <p:nvSpPr>
          <p:cNvPr name="TextBox 15" id="15"/>
          <p:cNvSpPr txBox="true"/>
          <p:nvPr/>
        </p:nvSpPr>
        <p:spPr>
          <a:xfrm rot="0">
            <a:off x="651750" y="2818640"/>
            <a:ext cx="16049169" cy="571412"/>
          </a:xfrm>
          <a:prstGeom prst="rect">
            <a:avLst/>
          </a:prstGeom>
        </p:spPr>
        <p:txBody>
          <a:bodyPr anchor="t" rtlCol="false" tIns="0" lIns="0" bIns="0" rIns="0">
            <a:spAutoFit/>
          </a:bodyPr>
          <a:lstStyle/>
          <a:p>
            <a:pPr algn="just" marL="679523" indent="-339762" lvl="1">
              <a:lnSpc>
                <a:spcPts val="4752"/>
              </a:lnSpc>
              <a:buFont typeface="Arial"/>
              <a:buChar char="•"/>
            </a:pPr>
            <a:r>
              <a:rPr lang="en-US" sz="3147" spc="40">
                <a:solidFill>
                  <a:srgbClr val="171717"/>
                </a:solidFill>
                <a:latin typeface="Canva Sans Bold"/>
              </a:rPr>
              <a:t>Case -2</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5B6EEF"/>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558"/>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Group Discussion - Case based</a:t>
              </a:r>
            </a:p>
          </p:txBody>
        </p:sp>
      </p:grpSp>
      <p:sp>
        <p:nvSpPr>
          <p:cNvPr name="Freeform 13" id="13"/>
          <p:cNvSpPr/>
          <p:nvPr/>
        </p:nvSpPr>
        <p:spPr>
          <a:xfrm flipH="false" flipV="false" rot="0">
            <a:off x="11270546" y="4221881"/>
            <a:ext cx="5719247" cy="3702038"/>
          </a:xfrm>
          <a:custGeom>
            <a:avLst/>
            <a:gdLst/>
            <a:ahLst/>
            <a:cxnLst/>
            <a:rect r="r" b="b" t="t" l="l"/>
            <a:pathLst>
              <a:path h="3702038" w="5719247">
                <a:moveTo>
                  <a:pt x="0" y="0"/>
                </a:moveTo>
                <a:lnTo>
                  <a:pt x="5719247" y="0"/>
                </a:lnTo>
                <a:lnTo>
                  <a:pt x="5719247" y="3702038"/>
                </a:lnTo>
                <a:lnTo>
                  <a:pt x="0" y="37020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4" id="14"/>
          <p:cNvSpPr txBox="true"/>
          <p:nvPr/>
        </p:nvSpPr>
        <p:spPr>
          <a:xfrm rot="0">
            <a:off x="1280214" y="3709139"/>
            <a:ext cx="9379096" cy="5082995"/>
          </a:xfrm>
          <a:prstGeom prst="rect">
            <a:avLst/>
          </a:prstGeom>
        </p:spPr>
        <p:txBody>
          <a:bodyPr anchor="t" rtlCol="false" tIns="0" lIns="0" bIns="0" rIns="0">
            <a:spAutoFit/>
          </a:bodyPr>
          <a:lstStyle/>
          <a:p>
            <a:pPr algn="just">
              <a:lnSpc>
                <a:spcPts val="3992"/>
              </a:lnSpc>
            </a:pPr>
            <a:r>
              <a:rPr lang="en-US" sz="3992">
                <a:solidFill>
                  <a:srgbClr val="171717"/>
                </a:solidFill>
                <a:latin typeface="Barlow"/>
              </a:rPr>
              <a:t>You work at a mid-sized company, and your boss has suggested a position in a department that you don't want to be part of because it doesn't align with your interests or career goals.</a:t>
            </a:r>
          </a:p>
          <a:p>
            <a:pPr algn="just">
              <a:lnSpc>
                <a:spcPts val="3992"/>
              </a:lnSpc>
            </a:pPr>
            <a:r>
              <a:rPr lang="en-US" sz="3992">
                <a:solidFill>
                  <a:srgbClr val="171717"/>
                </a:solidFill>
                <a:latin typeface="Barlow"/>
              </a:rPr>
              <a:t>How would you professionally convey your disinterest to your boss and ask for a different department that better matches your career goals?</a:t>
            </a:r>
          </a:p>
          <a:p>
            <a:pPr algn="just">
              <a:lnSpc>
                <a:spcPts val="3992"/>
              </a:lnSpc>
            </a:pPr>
          </a:p>
        </p:txBody>
      </p:sp>
      <p:sp>
        <p:nvSpPr>
          <p:cNvPr name="TextBox 15" id="15"/>
          <p:cNvSpPr txBox="true"/>
          <p:nvPr/>
        </p:nvSpPr>
        <p:spPr>
          <a:xfrm rot="0">
            <a:off x="651750" y="2818640"/>
            <a:ext cx="16049169" cy="571412"/>
          </a:xfrm>
          <a:prstGeom prst="rect">
            <a:avLst/>
          </a:prstGeom>
        </p:spPr>
        <p:txBody>
          <a:bodyPr anchor="t" rtlCol="false" tIns="0" lIns="0" bIns="0" rIns="0">
            <a:spAutoFit/>
          </a:bodyPr>
          <a:lstStyle/>
          <a:p>
            <a:pPr algn="just" marL="679523" indent="-339762" lvl="1">
              <a:lnSpc>
                <a:spcPts val="4752"/>
              </a:lnSpc>
              <a:buFont typeface="Arial"/>
              <a:buChar char="•"/>
            </a:pPr>
            <a:r>
              <a:rPr lang="en-US" sz="3147" spc="40">
                <a:solidFill>
                  <a:srgbClr val="171717"/>
                </a:solidFill>
                <a:latin typeface="Canva Sans Bold"/>
              </a:rPr>
              <a:t>Case -3</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F814B"/>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22645999" cy="11977999"/>
          </a:xfrm>
        </p:grpSpPr>
        <p:grpSp>
          <p:nvGrpSpPr>
            <p:cNvPr name="Group 3" id="3"/>
            <p:cNvGrpSpPr/>
            <p:nvPr/>
          </p:nvGrpSpPr>
          <p:grpSpPr>
            <a:xfrm rot="0">
              <a:off x="0" y="0"/>
              <a:ext cx="22645999" cy="11977999"/>
              <a:chOff x="0" y="0"/>
              <a:chExt cx="5745374" cy="3038863"/>
            </a:xfrm>
          </p:grpSpPr>
          <p:sp>
            <p:nvSpPr>
              <p:cNvPr name="Freeform 4" id="4"/>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sp>
          <p:nvSpPr>
            <p:cNvPr name="AutoShape 5" id="5"/>
            <p:cNvSpPr/>
            <p:nvPr/>
          </p:nvSpPr>
          <p:spPr>
            <a:xfrm rot="0">
              <a:off x="0" y="1266422"/>
              <a:ext cx="22645999" cy="0"/>
            </a:xfrm>
            <a:prstGeom prst="line">
              <a:avLst/>
            </a:prstGeom>
            <a:ln cap="rnd" w="12700">
              <a:solidFill>
                <a:srgbClr val="000000"/>
              </a:solidFill>
              <a:prstDash val="solid"/>
              <a:headEnd type="none" len="sm" w="sm"/>
              <a:tailEnd type="none" len="sm" w="sm"/>
            </a:ln>
          </p:spPr>
        </p:sp>
        <p:grpSp>
          <p:nvGrpSpPr>
            <p:cNvPr name="Group 6" id="6"/>
            <p:cNvGrpSpPr/>
            <p:nvPr/>
          </p:nvGrpSpPr>
          <p:grpSpPr>
            <a:xfrm rot="-10800000">
              <a:off x="1386781" y="502600"/>
              <a:ext cx="289704" cy="289704"/>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8" id="8"/>
            <p:cNvGrpSpPr/>
            <p:nvPr/>
          </p:nvGrpSpPr>
          <p:grpSpPr>
            <a:xfrm rot="-10800000">
              <a:off x="1039940" y="502600"/>
              <a:ext cx="289704" cy="289704"/>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814B"/>
              </a:solidFill>
            </p:spPr>
          </p:sp>
        </p:grpSp>
        <p:grpSp>
          <p:nvGrpSpPr>
            <p:cNvPr name="Group 10" id="10"/>
            <p:cNvGrpSpPr/>
            <p:nvPr/>
          </p:nvGrpSpPr>
          <p:grpSpPr>
            <a:xfrm rot="-10800000">
              <a:off x="693100" y="502600"/>
              <a:ext cx="289704" cy="289704"/>
              <a:chOff x="0" y="0"/>
              <a:chExt cx="6350000" cy="6350000"/>
            </a:xfrm>
          </p:grpSpPr>
          <p:sp>
            <p:nvSpPr>
              <p:cNvPr name="Freeform 11" id="11"/>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grpSp>
        <p:nvGrpSpPr>
          <p:cNvPr name="Group 12" id="12"/>
          <p:cNvGrpSpPr/>
          <p:nvPr/>
        </p:nvGrpSpPr>
        <p:grpSpPr>
          <a:xfrm rot="0">
            <a:off x="1326357" y="3799384"/>
            <a:ext cx="8455507" cy="2688231"/>
            <a:chOff x="0" y="0"/>
            <a:chExt cx="11274009" cy="3584308"/>
          </a:xfrm>
        </p:grpSpPr>
        <p:grpSp>
          <p:nvGrpSpPr>
            <p:cNvPr name="Group 13" id="13"/>
            <p:cNvGrpSpPr/>
            <p:nvPr/>
          </p:nvGrpSpPr>
          <p:grpSpPr>
            <a:xfrm rot="0">
              <a:off x="0" y="2363522"/>
              <a:ext cx="11274009" cy="1220786"/>
              <a:chOff x="0" y="0"/>
              <a:chExt cx="10215524" cy="1106170"/>
            </a:xfrm>
          </p:grpSpPr>
          <p:sp>
            <p:nvSpPr>
              <p:cNvPr name="Freeform 14" id="14"/>
              <p:cNvSpPr/>
              <p:nvPr/>
            </p:nvSpPr>
            <p:spPr>
              <a:xfrm flipH="false" flipV="false" rot="0">
                <a:off x="0" y="0"/>
                <a:ext cx="10216794" cy="1106170"/>
              </a:xfrm>
              <a:custGeom>
                <a:avLst/>
                <a:gdLst/>
                <a:ahLst/>
                <a:cxnLst/>
                <a:rect r="r" b="b" t="t" l="l"/>
                <a:pathLst>
                  <a:path h="1106170" w="10216794">
                    <a:moveTo>
                      <a:pt x="9663074" y="1106170"/>
                    </a:moveTo>
                    <a:lnTo>
                      <a:pt x="553720" y="1106170"/>
                    </a:lnTo>
                    <a:cubicBezTo>
                      <a:pt x="247650" y="1106170"/>
                      <a:pt x="0" y="858520"/>
                      <a:pt x="0" y="553720"/>
                    </a:cubicBezTo>
                    <a:cubicBezTo>
                      <a:pt x="0" y="247650"/>
                      <a:pt x="247650" y="0"/>
                      <a:pt x="553720" y="0"/>
                    </a:cubicBezTo>
                    <a:lnTo>
                      <a:pt x="9663074" y="0"/>
                    </a:lnTo>
                    <a:cubicBezTo>
                      <a:pt x="9969143" y="0"/>
                      <a:pt x="10216793" y="247650"/>
                      <a:pt x="10216793" y="553720"/>
                    </a:cubicBezTo>
                    <a:cubicBezTo>
                      <a:pt x="10215524" y="858520"/>
                      <a:pt x="9967874" y="1106170"/>
                      <a:pt x="9663074" y="1106170"/>
                    </a:cubicBezTo>
                    <a:close/>
                  </a:path>
                </a:pathLst>
              </a:custGeom>
              <a:solidFill>
                <a:srgbClr val="EDECED"/>
              </a:solidFill>
            </p:spPr>
          </p:sp>
        </p:grpSp>
        <p:sp>
          <p:nvSpPr>
            <p:cNvPr name="TextBox 15" id="15"/>
            <p:cNvSpPr txBox="true"/>
            <p:nvPr/>
          </p:nvSpPr>
          <p:spPr>
            <a:xfrm rot="0">
              <a:off x="636407" y="2707215"/>
              <a:ext cx="10001195" cy="571500"/>
            </a:xfrm>
            <a:prstGeom prst="rect">
              <a:avLst/>
            </a:prstGeom>
          </p:spPr>
          <p:txBody>
            <a:bodyPr anchor="t" rtlCol="false" tIns="0" lIns="0" bIns="0" rIns="0">
              <a:spAutoFit/>
            </a:bodyPr>
            <a:lstStyle/>
            <a:p>
              <a:pPr algn="ctr">
                <a:lnSpc>
                  <a:spcPts val="3000"/>
                </a:lnSpc>
              </a:pPr>
              <a:r>
                <a:rPr lang="en-US" sz="3000">
                  <a:solidFill>
                    <a:srgbClr val="171717"/>
                  </a:solidFill>
                  <a:latin typeface="Barlow Medium"/>
                </a:rPr>
                <a:t>Tilakraj Singh Ranawat</a:t>
              </a:r>
            </a:p>
          </p:txBody>
        </p:sp>
        <p:sp>
          <p:nvSpPr>
            <p:cNvPr name="TextBox 16" id="16"/>
            <p:cNvSpPr txBox="true"/>
            <p:nvPr/>
          </p:nvSpPr>
          <p:spPr>
            <a:xfrm rot="0">
              <a:off x="0" y="133350"/>
              <a:ext cx="11274009"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Thank you!</a:t>
              </a:r>
            </a:p>
          </p:txBody>
        </p:sp>
      </p:grpSp>
      <p:sp>
        <p:nvSpPr>
          <p:cNvPr name="Freeform 17" id="17"/>
          <p:cNvSpPr/>
          <p:nvPr/>
        </p:nvSpPr>
        <p:spPr>
          <a:xfrm flipH="false" flipV="false" rot="0">
            <a:off x="10267362" y="3099464"/>
            <a:ext cx="6552003" cy="5384555"/>
          </a:xfrm>
          <a:custGeom>
            <a:avLst/>
            <a:gdLst/>
            <a:ahLst/>
            <a:cxnLst/>
            <a:rect r="r" b="b" t="t" l="l"/>
            <a:pathLst>
              <a:path h="5384555" w="6552003">
                <a:moveTo>
                  <a:pt x="0" y="0"/>
                </a:moveTo>
                <a:lnTo>
                  <a:pt x="6552003" y="0"/>
                </a:lnTo>
                <a:lnTo>
                  <a:pt x="6552003" y="5384555"/>
                </a:lnTo>
                <a:lnTo>
                  <a:pt x="0" y="538455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p:cSld>
    <p:bg>
      <p:bgPr>
        <a:solidFill>
          <a:srgbClr val="FF814B"/>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814B"/>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Types</a:t>
              </a:r>
            </a:p>
          </p:txBody>
        </p:sp>
      </p:grpSp>
      <p:sp>
        <p:nvSpPr>
          <p:cNvPr name="TextBox 13" id="13"/>
          <p:cNvSpPr txBox="true"/>
          <p:nvPr/>
        </p:nvSpPr>
        <p:spPr>
          <a:xfrm rot="0">
            <a:off x="483148" y="3058195"/>
            <a:ext cx="7025164" cy="887095"/>
          </a:xfrm>
          <a:prstGeom prst="rect">
            <a:avLst/>
          </a:prstGeom>
        </p:spPr>
        <p:txBody>
          <a:bodyPr anchor="t" rtlCol="false" tIns="0" lIns="0" bIns="0" rIns="0">
            <a:spAutoFit/>
          </a:bodyPr>
          <a:lstStyle/>
          <a:p>
            <a:pPr algn="ctr" marL="1122679" indent="-561340" lvl="1">
              <a:lnSpc>
                <a:spcPts val="7279"/>
              </a:lnSpc>
              <a:buFont typeface="Arial"/>
              <a:buChar char="•"/>
            </a:pPr>
            <a:r>
              <a:rPr lang="en-US" sz="5199">
                <a:solidFill>
                  <a:srgbClr val="171717"/>
                </a:solidFill>
                <a:latin typeface="Canva Sans Bold"/>
              </a:rPr>
              <a:t>Formal Discussion</a:t>
            </a:r>
          </a:p>
        </p:txBody>
      </p:sp>
      <p:sp>
        <p:nvSpPr>
          <p:cNvPr name="TextBox 14" id="14"/>
          <p:cNvSpPr txBox="true"/>
          <p:nvPr/>
        </p:nvSpPr>
        <p:spPr>
          <a:xfrm rot="0">
            <a:off x="1210131" y="4706532"/>
            <a:ext cx="16049169" cy="2360546"/>
          </a:xfrm>
          <a:prstGeom prst="rect">
            <a:avLst/>
          </a:prstGeom>
        </p:spPr>
        <p:txBody>
          <a:bodyPr anchor="t" rtlCol="false" tIns="0" lIns="0" bIns="0" rIns="0">
            <a:spAutoFit/>
          </a:bodyPr>
          <a:lstStyle/>
          <a:p>
            <a:pPr algn="just" marL="679523" indent="-339762" lvl="1">
              <a:lnSpc>
                <a:spcPts val="4752"/>
              </a:lnSpc>
              <a:buFont typeface="Arial"/>
              <a:buChar char="•"/>
            </a:pPr>
            <a:r>
              <a:rPr lang="en-US" sz="3147" spc="40">
                <a:solidFill>
                  <a:srgbClr val="171717"/>
                </a:solidFill>
                <a:latin typeface="Canva Sans"/>
              </a:rPr>
              <a:t>These </a:t>
            </a:r>
            <a:r>
              <a:rPr lang="en-US" sz="3147" spc="40">
                <a:solidFill>
                  <a:srgbClr val="171717"/>
                </a:solidFill>
                <a:latin typeface="Canva Sans"/>
              </a:rPr>
              <a:t>discussions are often part of selection processes, such as job interviews, college admissions, or competitive exams.</a:t>
            </a:r>
          </a:p>
          <a:p>
            <a:pPr algn="just">
              <a:lnSpc>
                <a:spcPts val="4752"/>
              </a:lnSpc>
            </a:pPr>
          </a:p>
          <a:p>
            <a:pPr algn="just">
              <a:lnSpc>
                <a:spcPts val="4752"/>
              </a:lnSpc>
            </a:pPr>
          </a:p>
        </p:txBody>
      </p:sp>
      <p:sp>
        <p:nvSpPr>
          <p:cNvPr name="TextBox 15" id="15"/>
          <p:cNvSpPr txBox="true"/>
          <p:nvPr/>
        </p:nvSpPr>
        <p:spPr>
          <a:xfrm rot="0">
            <a:off x="1280214" y="6154164"/>
            <a:ext cx="16049169" cy="1771562"/>
          </a:xfrm>
          <a:prstGeom prst="rect">
            <a:avLst/>
          </a:prstGeom>
        </p:spPr>
        <p:txBody>
          <a:bodyPr anchor="t" rtlCol="false" tIns="0" lIns="0" bIns="0" rIns="0">
            <a:spAutoFit/>
          </a:bodyPr>
          <a:lstStyle/>
          <a:p>
            <a:pPr algn="just" marL="679523" indent="-339762" lvl="1">
              <a:lnSpc>
                <a:spcPts val="4752"/>
              </a:lnSpc>
              <a:buFont typeface="Arial"/>
              <a:buChar char="•"/>
            </a:pPr>
            <a:r>
              <a:rPr lang="en-US" sz="3147" spc="40">
                <a:solidFill>
                  <a:srgbClr val="171717"/>
                </a:solidFill>
                <a:latin typeface="Canva Sans"/>
              </a:rPr>
              <a:t>Participants are given a specific topic or case study to discuss and are evaluated on their communication skills, knowledge, and ability to articulate their thoughts.</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F814B"/>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814B"/>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Types</a:t>
              </a:r>
            </a:p>
          </p:txBody>
        </p:sp>
      </p:grpSp>
      <p:sp>
        <p:nvSpPr>
          <p:cNvPr name="TextBox 13" id="13"/>
          <p:cNvSpPr txBox="true"/>
          <p:nvPr/>
        </p:nvSpPr>
        <p:spPr>
          <a:xfrm rot="0">
            <a:off x="651750" y="3256524"/>
            <a:ext cx="7533323" cy="887095"/>
          </a:xfrm>
          <a:prstGeom prst="rect">
            <a:avLst/>
          </a:prstGeom>
        </p:spPr>
        <p:txBody>
          <a:bodyPr anchor="t" rtlCol="false" tIns="0" lIns="0" bIns="0" rIns="0">
            <a:spAutoFit/>
          </a:bodyPr>
          <a:lstStyle/>
          <a:p>
            <a:pPr algn="ctr" marL="1122679" indent="-561340" lvl="1">
              <a:lnSpc>
                <a:spcPts val="7279"/>
              </a:lnSpc>
              <a:buFont typeface="Arial"/>
              <a:buChar char="•"/>
            </a:pPr>
            <a:r>
              <a:rPr lang="en-US" sz="5199">
                <a:solidFill>
                  <a:srgbClr val="171717"/>
                </a:solidFill>
                <a:latin typeface="Canva Sans Bold"/>
              </a:rPr>
              <a:t>Informal Discussion</a:t>
            </a:r>
          </a:p>
        </p:txBody>
      </p:sp>
      <p:sp>
        <p:nvSpPr>
          <p:cNvPr name="TextBox 14" id="14"/>
          <p:cNvSpPr txBox="true"/>
          <p:nvPr/>
        </p:nvSpPr>
        <p:spPr>
          <a:xfrm rot="0">
            <a:off x="1210131" y="4706532"/>
            <a:ext cx="16049169" cy="2360546"/>
          </a:xfrm>
          <a:prstGeom prst="rect">
            <a:avLst/>
          </a:prstGeom>
        </p:spPr>
        <p:txBody>
          <a:bodyPr anchor="t" rtlCol="false" tIns="0" lIns="0" bIns="0" rIns="0">
            <a:spAutoFit/>
          </a:bodyPr>
          <a:lstStyle/>
          <a:p>
            <a:pPr algn="just" marL="679523" indent="-339762" lvl="1">
              <a:lnSpc>
                <a:spcPts val="4752"/>
              </a:lnSpc>
              <a:buFont typeface="Arial"/>
              <a:buChar char="•"/>
            </a:pPr>
            <a:r>
              <a:rPr lang="en-US" sz="3147" spc="40">
                <a:solidFill>
                  <a:srgbClr val="171717"/>
                </a:solidFill>
                <a:latin typeface="Canva Sans"/>
              </a:rPr>
              <a:t>Informal group discussions can occur in casual settings, such as team meetings, brainstorming sessions, or social gatherings.</a:t>
            </a:r>
          </a:p>
          <a:p>
            <a:pPr algn="just">
              <a:lnSpc>
                <a:spcPts val="4752"/>
              </a:lnSpc>
            </a:pPr>
          </a:p>
          <a:p>
            <a:pPr algn="just">
              <a:lnSpc>
                <a:spcPts val="4752"/>
              </a:lnSpc>
            </a:pPr>
          </a:p>
        </p:txBody>
      </p:sp>
      <p:sp>
        <p:nvSpPr>
          <p:cNvPr name="TextBox 15" id="15"/>
          <p:cNvSpPr txBox="true"/>
          <p:nvPr/>
        </p:nvSpPr>
        <p:spPr>
          <a:xfrm rot="0">
            <a:off x="1280214" y="6154164"/>
            <a:ext cx="16049169" cy="1771562"/>
          </a:xfrm>
          <a:prstGeom prst="rect">
            <a:avLst/>
          </a:prstGeom>
        </p:spPr>
        <p:txBody>
          <a:bodyPr anchor="t" rtlCol="false" tIns="0" lIns="0" bIns="0" rIns="0">
            <a:spAutoFit/>
          </a:bodyPr>
          <a:lstStyle/>
          <a:p>
            <a:pPr algn="just" marL="679523" indent="-339762" lvl="1">
              <a:lnSpc>
                <a:spcPts val="4752"/>
              </a:lnSpc>
              <a:buFont typeface="Arial"/>
              <a:buChar char="•"/>
            </a:pPr>
            <a:r>
              <a:rPr lang="en-US" sz="3147" spc="40">
                <a:solidFill>
                  <a:srgbClr val="171717"/>
                </a:solidFill>
                <a:latin typeface="Canva Sans"/>
              </a:rPr>
              <a:t>These discussions are more relaxed and may not follow a strict structure, but they aim to exchange ideas, make decisions, or solve problems collaboratively.</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FF814B"/>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814B"/>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Formal Discussion</a:t>
              </a:r>
            </a:p>
          </p:txBody>
        </p:sp>
      </p:grpSp>
      <p:sp>
        <p:nvSpPr>
          <p:cNvPr name="TextBox 13" id="13"/>
          <p:cNvSpPr txBox="true"/>
          <p:nvPr/>
        </p:nvSpPr>
        <p:spPr>
          <a:xfrm rot="0">
            <a:off x="327141" y="2852262"/>
            <a:ext cx="2729389" cy="887095"/>
          </a:xfrm>
          <a:prstGeom prst="rect">
            <a:avLst/>
          </a:prstGeom>
        </p:spPr>
        <p:txBody>
          <a:bodyPr anchor="t" rtlCol="false" tIns="0" lIns="0" bIns="0" rIns="0">
            <a:spAutoFit/>
          </a:bodyPr>
          <a:lstStyle/>
          <a:p>
            <a:pPr algn="ctr" marL="1122679" indent="-561340" lvl="1">
              <a:lnSpc>
                <a:spcPts val="7279"/>
              </a:lnSpc>
              <a:buFont typeface="Arial"/>
              <a:buChar char="•"/>
            </a:pPr>
            <a:r>
              <a:rPr lang="en-US" sz="5199">
                <a:solidFill>
                  <a:srgbClr val="171717"/>
                </a:solidFill>
                <a:latin typeface="Canva Sans Bold"/>
              </a:rPr>
              <a:t>Do’s:</a:t>
            </a:r>
          </a:p>
        </p:txBody>
      </p:sp>
      <p:sp>
        <p:nvSpPr>
          <p:cNvPr name="TextBox 14" id="14"/>
          <p:cNvSpPr txBox="true"/>
          <p:nvPr/>
        </p:nvSpPr>
        <p:spPr>
          <a:xfrm rot="0">
            <a:off x="1280214" y="3248185"/>
            <a:ext cx="16049169" cy="5972087"/>
          </a:xfrm>
          <a:prstGeom prst="rect">
            <a:avLst/>
          </a:prstGeom>
        </p:spPr>
        <p:txBody>
          <a:bodyPr anchor="t" rtlCol="false" tIns="0" lIns="0" bIns="0" rIns="0">
            <a:spAutoFit/>
          </a:bodyPr>
          <a:lstStyle/>
          <a:p>
            <a:pPr algn="just">
              <a:lnSpc>
                <a:spcPts val="4752"/>
              </a:lnSpc>
            </a:pPr>
          </a:p>
          <a:p>
            <a:pPr algn="just" marL="679523" indent="-339762" lvl="1">
              <a:lnSpc>
                <a:spcPts val="4752"/>
              </a:lnSpc>
              <a:buFont typeface="Arial"/>
              <a:buChar char="•"/>
            </a:pPr>
            <a:r>
              <a:rPr lang="en-US" sz="3147" spc="40">
                <a:solidFill>
                  <a:srgbClr val="171717"/>
                </a:solidFill>
                <a:latin typeface="Canva Sans"/>
              </a:rPr>
              <a:t>Prepare: Do your homework and come to the discussion well-prepared with the necessary information or points you want to cover.</a:t>
            </a:r>
          </a:p>
          <a:p>
            <a:pPr algn="just" marL="679523" indent="-339762" lvl="1">
              <a:lnSpc>
                <a:spcPts val="4752"/>
              </a:lnSpc>
              <a:buFont typeface="Arial"/>
              <a:buChar char="•"/>
            </a:pPr>
            <a:r>
              <a:rPr lang="en-US" sz="3147" spc="40">
                <a:solidFill>
                  <a:srgbClr val="171717"/>
                </a:solidFill>
                <a:latin typeface="Canva Sans"/>
              </a:rPr>
              <a:t>Listen Actively: Pay close attention to what others are saying, and show that you're engaged and receptive to their ideas.</a:t>
            </a:r>
          </a:p>
          <a:p>
            <a:pPr algn="just" marL="679523" indent="-339762" lvl="1">
              <a:lnSpc>
                <a:spcPts val="4752"/>
              </a:lnSpc>
              <a:buFont typeface="Arial"/>
              <a:buChar char="•"/>
            </a:pPr>
            <a:r>
              <a:rPr lang="en-US" sz="3147" spc="40">
                <a:solidFill>
                  <a:srgbClr val="171717"/>
                </a:solidFill>
                <a:latin typeface="Canva Sans"/>
              </a:rPr>
              <a:t>Respect Others: Treat all participants with respect and courtesy, regardless of their position or viewpoint.</a:t>
            </a:r>
          </a:p>
          <a:p>
            <a:pPr algn="just" marL="679523" indent="-339762" lvl="1">
              <a:lnSpc>
                <a:spcPts val="4752"/>
              </a:lnSpc>
              <a:buFont typeface="Arial"/>
              <a:buChar char="•"/>
            </a:pPr>
            <a:r>
              <a:rPr lang="en-US" sz="3147" spc="40">
                <a:solidFill>
                  <a:srgbClr val="171717"/>
                </a:solidFill>
                <a:latin typeface="Canva Sans"/>
              </a:rPr>
              <a:t>Stay on Topic: Stick to the main subject of the discussion and avoid going off on tangents.</a:t>
            </a:r>
          </a:p>
          <a:p>
            <a:pPr algn="just">
              <a:lnSpc>
                <a:spcPts val="4752"/>
              </a:lnSpc>
            </a:pPr>
          </a:p>
        </p:txBody>
      </p:sp>
    </p:spTree>
  </p:cSld>
  <p:clrMapOvr>
    <a:masterClrMapping/>
  </p:clrMapOvr>
</p:sld>
</file>

<file path=ppt/slides/slide5.xml><?xml version="1.0" encoding="utf-8"?>
<p:sld xmlns:p="http://schemas.openxmlformats.org/presentationml/2006/main" xmlns:a="http://schemas.openxmlformats.org/drawingml/2006/main">
  <p:cSld>
    <p:bg>
      <p:bgPr>
        <a:solidFill>
          <a:srgbClr val="FF814B"/>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814B"/>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Formal Discussion</a:t>
              </a:r>
            </a:p>
          </p:txBody>
        </p:sp>
      </p:grpSp>
      <p:sp>
        <p:nvSpPr>
          <p:cNvPr name="TextBox 13" id="13"/>
          <p:cNvSpPr txBox="true"/>
          <p:nvPr/>
        </p:nvSpPr>
        <p:spPr>
          <a:xfrm rot="0">
            <a:off x="327141" y="2852262"/>
            <a:ext cx="2729389" cy="887095"/>
          </a:xfrm>
          <a:prstGeom prst="rect">
            <a:avLst/>
          </a:prstGeom>
        </p:spPr>
        <p:txBody>
          <a:bodyPr anchor="t" rtlCol="false" tIns="0" lIns="0" bIns="0" rIns="0">
            <a:spAutoFit/>
          </a:bodyPr>
          <a:lstStyle/>
          <a:p>
            <a:pPr algn="ctr" marL="1122679" indent="-561340" lvl="1">
              <a:lnSpc>
                <a:spcPts val="7279"/>
              </a:lnSpc>
              <a:buFont typeface="Arial"/>
              <a:buChar char="•"/>
            </a:pPr>
            <a:r>
              <a:rPr lang="en-US" sz="5199">
                <a:solidFill>
                  <a:srgbClr val="171717"/>
                </a:solidFill>
                <a:latin typeface="Canva Sans Bold"/>
              </a:rPr>
              <a:t>Do’s:</a:t>
            </a:r>
          </a:p>
        </p:txBody>
      </p:sp>
      <p:sp>
        <p:nvSpPr>
          <p:cNvPr name="TextBox 14" id="14"/>
          <p:cNvSpPr txBox="true"/>
          <p:nvPr/>
        </p:nvSpPr>
        <p:spPr>
          <a:xfrm rot="0">
            <a:off x="1280214" y="3248185"/>
            <a:ext cx="16049169" cy="5372012"/>
          </a:xfrm>
          <a:prstGeom prst="rect">
            <a:avLst/>
          </a:prstGeom>
        </p:spPr>
        <p:txBody>
          <a:bodyPr anchor="t" rtlCol="false" tIns="0" lIns="0" bIns="0" rIns="0">
            <a:spAutoFit/>
          </a:bodyPr>
          <a:lstStyle/>
          <a:p>
            <a:pPr algn="just">
              <a:lnSpc>
                <a:spcPts val="4752"/>
              </a:lnSpc>
            </a:pPr>
          </a:p>
          <a:p>
            <a:pPr algn="just" marL="679523" indent="-339762" lvl="1">
              <a:lnSpc>
                <a:spcPts val="4752"/>
              </a:lnSpc>
              <a:buFont typeface="Arial"/>
              <a:buChar char="•"/>
            </a:pPr>
            <a:r>
              <a:rPr lang="en-US" sz="3147" spc="40">
                <a:solidFill>
                  <a:srgbClr val="171717"/>
                </a:solidFill>
                <a:latin typeface="Canva Sans"/>
              </a:rPr>
              <a:t>Use Professional Language: Speak in a clear, professional, and respectful manner, avoiding slang or inappropriate language.</a:t>
            </a:r>
          </a:p>
          <a:p>
            <a:pPr algn="just" marL="679523" indent="-339762" lvl="1">
              <a:lnSpc>
                <a:spcPts val="4752"/>
              </a:lnSpc>
              <a:buFont typeface="Arial"/>
              <a:buChar char="•"/>
            </a:pPr>
            <a:r>
              <a:rPr lang="en-US" sz="3147" spc="40">
                <a:solidFill>
                  <a:srgbClr val="171717"/>
                </a:solidFill>
                <a:latin typeface="Canva Sans"/>
              </a:rPr>
              <a:t>Ask Questions: Encourage questions and feedback, as this can lead to a more productive and informative discussion.</a:t>
            </a:r>
          </a:p>
          <a:p>
            <a:pPr algn="just" marL="679523" indent="-339762" lvl="1">
              <a:lnSpc>
                <a:spcPts val="4752"/>
              </a:lnSpc>
              <a:buFont typeface="Arial"/>
              <a:buChar char="•"/>
            </a:pPr>
            <a:r>
              <a:rPr lang="en-US" sz="3147" spc="40">
                <a:solidFill>
                  <a:srgbClr val="171717"/>
                </a:solidFill>
                <a:latin typeface="Canva Sans"/>
              </a:rPr>
              <a:t>Summarize and Conclude: At the end of the discussion, summarize key points and agreements, and clarify what the next steps will be.</a:t>
            </a:r>
          </a:p>
          <a:p>
            <a:pPr algn="just">
              <a:lnSpc>
                <a:spcPts val="4752"/>
              </a:lnSpc>
            </a:pPr>
          </a:p>
          <a:p>
            <a:pPr algn="just">
              <a:lnSpc>
                <a:spcPts val="4752"/>
              </a:lnSpc>
            </a:pP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F814B"/>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814B"/>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Formal Discussion</a:t>
              </a:r>
            </a:p>
          </p:txBody>
        </p:sp>
      </p:grpSp>
      <p:sp>
        <p:nvSpPr>
          <p:cNvPr name="TextBox 13" id="13"/>
          <p:cNvSpPr txBox="true"/>
          <p:nvPr/>
        </p:nvSpPr>
        <p:spPr>
          <a:xfrm rot="0">
            <a:off x="437512" y="2789765"/>
            <a:ext cx="3240167" cy="887095"/>
          </a:xfrm>
          <a:prstGeom prst="rect">
            <a:avLst/>
          </a:prstGeom>
        </p:spPr>
        <p:txBody>
          <a:bodyPr anchor="t" rtlCol="false" tIns="0" lIns="0" bIns="0" rIns="0">
            <a:spAutoFit/>
          </a:bodyPr>
          <a:lstStyle/>
          <a:p>
            <a:pPr algn="ctr" marL="1122679" indent="-561340" lvl="1">
              <a:lnSpc>
                <a:spcPts val="7279"/>
              </a:lnSpc>
              <a:buFont typeface="Arial"/>
              <a:buChar char="•"/>
            </a:pPr>
            <a:r>
              <a:rPr lang="en-US" sz="5199">
                <a:solidFill>
                  <a:srgbClr val="171717"/>
                </a:solidFill>
                <a:latin typeface="Canva Sans Bold"/>
              </a:rPr>
              <a:t>Dont’s</a:t>
            </a:r>
          </a:p>
        </p:txBody>
      </p:sp>
      <p:sp>
        <p:nvSpPr>
          <p:cNvPr name="TextBox 14" id="14"/>
          <p:cNvSpPr txBox="true"/>
          <p:nvPr/>
        </p:nvSpPr>
        <p:spPr>
          <a:xfrm rot="0">
            <a:off x="1280214" y="3286213"/>
            <a:ext cx="16049169" cy="5972087"/>
          </a:xfrm>
          <a:prstGeom prst="rect">
            <a:avLst/>
          </a:prstGeom>
        </p:spPr>
        <p:txBody>
          <a:bodyPr anchor="t" rtlCol="false" tIns="0" lIns="0" bIns="0" rIns="0">
            <a:spAutoFit/>
          </a:bodyPr>
          <a:lstStyle/>
          <a:p>
            <a:pPr algn="just">
              <a:lnSpc>
                <a:spcPts val="4752"/>
              </a:lnSpc>
            </a:pPr>
          </a:p>
          <a:p>
            <a:pPr algn="just" marL="679523" indent="-339762" lvl="1">
              <a:lnSpc>
                <a:spcPts val="4752"/>
              </a:lnSpc>
              <a:buFont typeface="Arial"/>
              <a:buChar char="•"/>
            </a:pPr>
            <a:r>
              <a:rPr lang="en-US" sz="3147" spc="40">
                <a:solidFill>
                  <a:srgbClr val="171717"/>
                </a:solidFill>
                <a:latin typeface="Canva Sans"/>
              </a:rPr>
              <a:t>Interrupt: Avoid interrupting others when they are speaking. Wait for your turn to express your thoughts.</a:t>
            </a:r>
          </a:p>
          <a:p>
            <a:pPr algn="just" marL="679523" indent="-339762" lvl="1">
              <a:lnSpc>
                <a:spcPts val="4752"/>
              </a:lnSpc>
              <a:buFont typeface="Arial"/>
              <a:buChar char="•"/>
            </a:pPr>
            <a:r>
              <a:rPr lang="en-US" sz="3147" spc="40">
                <a:solidFill>
                  <a:srgbClr val="171717"/>
                </a:solidFill>
                <a:latin typeface="Canva Sans"/>
              </a:rPr>
              <a:t>Be Dismissive: Don't dismiss or belittle the opinions or ideas of others, even if you disagree with them.</a:t>
            </a:r>
          </a:p>
          <a:p>
            <a:pPr algn="just" marL="679523" indent="-339762" lvl="1">
              <a:lnSpc>
                <a:spcPts val="4752"/>
              </a:lnSpc>
              <a:buFont typeface="Arial"/>
              <a:buChar char="•"/>
            </a:pPr>
            <a:r>
              <a:rPr lang="en-US" sz="3147" spc="40">
                <a:solidFill>
                  <a:srgbClr val="171717"/>
                </a:solidFill>
                <a:latin typeface="Canva Sans"/>
              </a:rPr>
              <a:t>Monopolize the Conversation: Avoid dominating the discussion. Give others a chance to speak.</a:t>
            </a:r>
          </a:p>
          <a:p>
            <a:pPr algn="just" marL="679523" indent="-339762" lvl="1">
              <a:lnSpc>
                <a:spcPts val="4752"/>
              </a:lnSpc>
              <a:buFont typeface="Arial"/>
              <a:buChar char="•"/>
            </a:pPr>
            <a:r>
              <a:rPr lang="en-US" sz="3147" spc="40">
                <a:solidFill>
                  <a:srgbClr val="171717"/>
                </a:solidFill>
                <a:latin typeface="Canva Sans"/>
              </a:rPr>
              <a:t>Get Emotional: Stay calm and composed. Avoid getting overly emotional, defensive, or aggressive.</a:t>
            </a:r>
          </a:p>
          <a:p>
            <a:pPr algn="just">
              <a:lnSpc>
                <a:spcPts val="4752"/>
              </a:lnSpc>
            </a:pP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F814B"/>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814B"/>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Formal Discussion</a:t>
              </a:r>
            </a:p>
          </p:txBody>
        </p:sp>
      </p:grpSp>
      <p:sp>
        <p:nvSpPr>
          <p:cNvPr name="TextBox 13" id="13"/>
          <p:cNvSpPr txBox="true"/>
          <p:nvPr/>
        </p:nvSpPr>
        <p:spPr>
          <a:xfrm rot="0">
            <a:off x="437512" y="2789765"/>
            <a:ext cx="3240167" cy="887095"/>
          </a:xfrm>
          <a:prstGeom prst="rect">
            <a:avLst/>
          </a:prstGeom>
        </p:spPr>
        <p:txBody>
          <a:bodyPr anchor="t" rtlCol="false" tIns="0" lIns="0" bIns="0" rIns="0">
            <a:spAutoFit/>
          </a:bodyPr>
          <a:lstStyle/>
          <a:p>
            <a:pPr algn="ctr" marL="1122679" indent="-561340" lvl="1">
              <a:lnSpc>
                <a:spcPts val="7279"/>
              </a:lnSpc>
              <a:buFont typeface="Arial"/>
              <a:buChar char="•"/>
            </a:pPr>
            <a:r>
              <a:rPr lang="en-US" sz="5199">
                <a:solidFill>
                  <a:srgbClr val="171717"/>
                </a:solidFill>
                <a:latin typeface="Canva Sans Bold"/>
              </a:rPr>
              <a:t>Dont’s</a:t>
            </a:r>
          </a:p>
        </p:txBody>
      </p:sp>
      <p:sp>
        <p:nvSpPr>
          <p:cNvPr name="TextBox 14" id="14"/>
          <p:cNvSpPr txBox="true"/>
          <p:nvPr/>
        </p:nvSpPr>
        <p:spPr>
          <a:xfrm rot="0">
            <a:off x="1280214" y="3286213"/>
            <a:ext cx="16049169" cy="4771937"/>
          </a:xfrm>
          <a:prstGeom prst="rect">
            <a:avLst/>
          </a:prstGeom>
        </p:spPr>
        <p:txBody>
          <a:bodyPr anchor="t" rtlCol="false" tIns="0" lIns="0" bIns="0" rIns="0">
            <a:spAutoFit/>
          </a:bodyPr>
          <a:lstStyle/>
          <a:p>
            <a:pPr algn="just">
              <a:lnSpc>
                <a:spcPts val="4752"/>
              </a:lnSpc>
            </a:pPr>
          </a:p>
          <a:p>
            <a:pPr algn="just" marL="679523" indent="-339762" lvl="1">
              <a:lnSpc>
                <a:spcPts val="4752"/>
              </a:lnSpc>
              <a:buFont typeface="Arial"/>
              <a:buChar char="•"/>
            </a:pPr>
            <a:r>
              <a:rPr lang="en-US" sz="3147" spc="40">
                <a:solidFill>
                  <a:srgbClr val="171717"/>
                </a:solidFill>
                <a:latin typeface="Canva Sans"/>
              </a:rPr>
              <a:t>Gossip or Personal Attacks: Do not engage in personal attacks or bring up irrelevant personal matters.</a:t>
            </a:r>
          </a:p>
          <a:p>
            <a:pPr algn="just" marL="679523" indent="-339762" lvl="1">
              <a:lnSpc>
                <a:spcPts val="4752"/>
              </a:lnSpc>
              <a:buFont typeface="Arial"/>
              <a:buChar char="•"/>
            </a:pPr>
            <a:r>
              <a:rPr lang="en-US" sz="3147" spc="40">
                <a:solidFill>
                  <a:srgbClr val="171717"/>
                </a:solidFill>
                <a:latin typeface="Canva Sans"/>
              </a:rPr>
              <a:t>Assume Intent: Don't assume you know the intentions or motivations of others; instead, ask for clarification if needed.</a:t>
            </a:r>
          </a:p>
          <a:p>
            <a:pPr algn="just" marL="679523" indent="-339762" lvl="1">
              <a:lnSpc>
                <a:spcPts val="4752"/>
              </a:lnSpc>
              <a:buFont typeface="Arial"/>
              <a:buChar char="•"/>
            </a:pPr>
            <a:r>
              <a:rPr lang="en-US" sz="3147" spc="40">
                <a:solidFill>
                  <a:srgbClr val="171717"/>
                </a:solidFill>
                <a:latin typeface="Canva Sans"/>
              </a:rPr>
              <a:t>Lose Focus: Stay on the main topic and avoid getting sidetracked by unrelated issues or discussions.</a:t>
            </a:r>
          </a:p>
          <a:p>
            <a:pPr algn="just">
              <a:lnSpc>
                <a:spcPts val="4752"/>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5B6EEF"/>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D558"/>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Group Discussion - Topic based</a:t>
              </a:r>
            </a:p>
          </p:txBody>
        </p:sp>
      </p:grpSp>
      <p:sp>
        <p:nvSpPr>
          <p:cNvPr name="Freeform 13" id="13"/>
          <p:cNvSpPr/>
          <p:nvPr/>
        </p:nvSpPr>
        <p:spPr>
          <a:xfrm flipH="false" flipV="false" rot="0">
            <a:off x="11968631" y="3310275"/>
            <a:ext cx="4114800" cy="4114800"/>
          </a:xfrm>
          <a:custGeom>
            <a:avLst/>
            <a:gdLst/>
            <a:ahLst/>
            <a:cxnLst/>
            <a:rect r="r" b="b" t="t" l="l"/>
            <a:pathLst>
              <a:path h="4114800" w="4114800">
                <a:moveTo>
                  <a:pt x="0" y="0"/>
                </a:moveTo>
                <a:lnTo>
                  <a:pt x="4114800" y="0"/>
                </a:lnTo>
                <a:lnTo>
                  <a:pt x="411480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4" id="14"/>
          <p:cNvSpPr txBox="true"/>
          <p:nvPr/>
        </p:nvSpPr>
        <p:spPr>
          <a:xfrm rot="0">
            <a:off x="1909114" y="4558665"/>
            <a:ext cx="9014325" cy="1741846"/>
          </a:xfrm>
          <a:prstGeom prst="rect">
            <a:avLst/>
          </a:prstGeom>
        </p:spPr>
        <p:txBody>
          <a:bodyPr anchor="t" rtlCol="false" tIns="0" lIns="0" bIns="0" rIns="0">
            <a:spAutoFit/>
          </a:bodyPr>
          <a:lstStyle/>
          <a:p>
            <a:pPr algn="ctr">
              <a:lnSpc>
                <a:spcPts val="6701"/>
              </a:lnSpc>
            </a:pPr>
            <a:r>
              <a:rPr lang="en-US" sz="6701">
                <a:solidFill>
                  <a:srgbClr val="171717"/>
                </a:solidFill>
                <a:latin typeface="Barlow Bold"/>
              </a:rPr>
              <a:t> The Impact of AI on the job Market</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5B6EEF"/>
        </a:solidFill>
      </p:bgPr>
    </p:bg>
    <p:spTree>
      <p:nvGrpSpPr>
        <p:cNvPr id="1" name=""/>
        <p:cNvGrpSpPr/>
        <p:nvPr/>
      </p:nvGrpSpPr>
      <p:grpSpPr>
        <a:xfrm>
          <a:off x="0" y="0"/>
          <a:ext cx="0" cy="0"/>
          <a:chOff x="0" y="0"/>
          <a:chExt cx="0" cy="0"/>
        </a:xfrm>
      </p:grpSpPr>
      <p:grpSp>
        <p:nvGrpSpPr>
          <p:cNvPr name="Group 2" id="2"/>
          <p:cNvGrpSpPr/>
          <p:nvPr/>
        </p:nvGrpSpPr>
        <p:grpSpPr>
          <a:xfrm rot="0">
            <a:off x="651750" y="651750"/>
            <a:ext cx="16984499" cy="8983499"/>
            <a:chOff x="0" y="0"/>
            <a:chExt cx="5745374" cy="3038863"/>
          </a:xfrm>
        </p:grpSpPr>
        <p:sp>
          <p:nvSpPr>
            <p:cNvPr name="Freeform 3" id="3"/>
            <p:cNvSpPr/>
            <p:nvPr/>
          </p:nvSpPr>
          <p:spPr>
            <a:xfrm flipH="false" flipV="false" rot="0">
              <a:off x="0" y="0"/>
              <a:ext cx="5745374" cy="3038863"/>
            </a:xfrm>
            <a:custGeom>
              <a:avLst/>
              <a:gdLst/>
              <a:ahLst/>
              <a:cxnLst/>
              <a:rect r="r" b="b" t="t" l="l"/>
              <a:pathLst>
                <a:path h="3038863" w="5745374">
                  <a:moveTo>
                    <a:pt x="5620914" y="3038863"/>
                  </a:moveTo>
                  <a:lnTo>
                    <a:pt x="124460" y="3038863"/>
                  </a:lnTo>
                  <a:cubicBezTo>
                    <a:pt x="55880" y="3038863"/>
                    <a:pt x="0" y="2982983"/>
                    <a:pt x="0" y="2914403"/>
                  </a:cubicBezTo>
                  <a:lnTo>
                    <a:pt x="0" y="124460"/>
                  </a:lnTo>
                  <a:cubicBezTo>
                    <a:pt x="0" y="55880"/>
                    <a:pt x="55880" y="0"/>
                    <a:pt x="124460" y="0"/>
                  </a:cubicBezTo>
                  <a:lnTo>
                    <a:pt x="5620914" y="0"/>
                  </a:lnTo>
                  <a:cubicBezTo>
                    <a:pt x="5689494" y="0"/>
                    <a:pt x="5745374" y="55880"/>
                    <a:pt x="5745374" y="124460"/>
                  </a:cubicBezTo>
                  <a:lnTo>
                    <a:pt x="5745374" y="2914403"/>
                  </a:lnTo>
                  <a:cubicBezTo>
                    <a:pt x="5745374" y="2982983"/>
                    <a:pt x="5689494" y="3038863"/>
                    <a:pt x="5620914" y="3038863"/>
                  </a:cubicBezTo>
                  <a:close/>
                </a:path>
              </a:pathLst>
            </a:custGeom>
            <a:solidFill>
              <a:srgbClr val="FFFFFF"/>
            </a:solidFill>
          </p:spPr>
        </p:sp>
      </p:grpSp>
      <p:grpSp>
        <p:nvGrpSpPr>
          <p:cNvPr name="Group 4" id="4"/>
          <p:cNvGrpSpPr/>
          <p:nvPr/>
        </p:nvGrpSpPr>
        <p:grpSpPr>
          <a:xfrm rot="-10800000">
            <a:off x="1691836" y="1028700"/>
            <a:ext cx="217278" cy="217278"/>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EDECED"/>
            </a:solidFill>
          </p:spPr>
        </p:sp>
      </p:grpSp>
      <p:grpSp>
        <p:nvGrpSpPr>
          <p:cNvPr name="Group 6" id="6"/>
          <p:cNvGrpSpPr/>
          <p:nvPr/>
        </p:nvGrpSpPr>
        <p:grpSpPr>
          <a:xfrm rot="-10800000">
            <a:off x="1431705" y="1028700"/>
            <a:ext cx="217278" cy="217278"/>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5B6EEF"/>
            </a:solidFill>
          </p:spPr>
        </p:sp>
      </p:grpSp>
      <p:grpSp>
        <p:nvGrpSpPr>
          <p:cNvPr name="Group 8" id="8"/>
          <p:cNvGrpSpPr/>
          <p:nvPr/>
        </p:nvGrpSpPr>
        <p:grpSpPr>
          <a:xfrm rot="-10800000">
            <a:off x="1171575" y="1028700"/>
            <a:ext cx="217278" cy="217278"/>
            <a:chOff x="0" y="0"/>
            <a:chExt cx="6350000" cy="6350000"/>
          </a:xfrm>
        </p:grpSpPr>
        <p:sp>
          <p:nvSpPr>
            <p:cNvPr name="Freeform 9" id="9"/>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171717"/>
            </a:solidFill>
          </p:spPr>
        </p:sp>
      </p:grpSp>
      <p:grpSp>
        <p:nvGrpSpPr>
          <p:cNvPr name="Group 10" id="10"/>
          <p:cNvGrpSpPr/>
          <p:nvPr/>
        </p:nvGrpSpPr>
        <p:grpSpPr>
          <a:xfrm rot="0">
            <a:off x="651750" y="1091951"/>
            <a:ext cx="16984499" cy="1608186"/>
            <a:chOff x="0" y="0"/>
            <a:chExt cx="22645999" cy="2144248"/>
          </a:xfrm>
        </p:grpSpPr>
        <p:sp>
          <p:nvSpPr>
            <p:cNvPr name="AutoShape 11" id="11"/>
            <p:cNvSpPr/>
            <p:nvPr/>
          </p:nvSpPr>
          <p:spPr>
            <a:xfrm>
              <a:off x="0" y="2137898"/>
              <a:ext cx="22645999" cy="0"/>
            </a:xfrm>
            <a:prstGeom prst="line">
              <a:avLst/>
            </a:prstGeom>
            <a:ln cap="rnd" w="12700">
              <a:solidFill>
                <a:srgbClr val="000000"/>
              </a:solidFill>
              <a:prstDash val="solid"/>
              <a:headEnd type="none" len="sm" w="sm"/>
              <a:tailEnd type="none" len="sm" w="sm"/>
            </a:ln>
          </p:spPr>
        </p:sp>
        <p:sp>
          <p:nvSpPr>
            <p:cNvPr name="TextBox 12" id="12"/>
            <p:cNvSpPr txBox="true"/>
            <p:nvPr/>
          </p:nvSpPr>
          <p:spPr>
            <a:xfrm rot="0">
              <a:off x="1719759" y="133350"/>
              <a:ext cx="18844514" cy="1483783"/>
            </a:xfrm>
            <a:prstGeom prst="rect">
              <a:avLst/>
            </a:prstGeom>
          </p:spPr>
          <p:txBody>
            <a:bodyPr anchor="t" rtlCol="false" tIns="0" lIns="0" bIns="0" rIns="0">
              <a:spAutoFit/>
            </a:bodyPr>
            <a:lstStyle/>
            <a:p>
              <a:pPr algn="ctr">
                <a:lnSpc>
                  <a:spcPts val="8000"/>
                </a:lnSpc>
              </a:pPr>
            </a:p>
          </p:txBody>
        </p:sp>
      </p:grpSp>
      <p:sp>
        <p:nvSpPr>
          <p:cNvPr name="TextBox 13" id="13"/>
          <p:cNvSpPr txBox="true"/>
          <p:nvPr/>
        </p:nvSpPr>
        <p:spPr>
          <a:xfrm rot="0">
            <a:off x="2093970" y="1377701"/>
            <a:ext cx="14133386" cy="1079500"/>
          </a:xfrm>
          <a:prstGeom prst="rect">
            <a:avLst/>
          </a:prstGeom>
        </p:spPr>
        <p:txBody>
          <a:bodyPr anchor="t" rtlCol="false" tIns="0" lIns="0" bIns="0" rIns="0">
            <a:spAutoFit/>
          </a:bodyPr>
          <a:lstStyle/>
          <a:p>
            <a:pPr algn="ctr">
              <a:lnSpc>
                <a:spcPts val="8000"/>
              </a:lnSpc>
            </a:pPr>
            <a:r>
              <a:rPr lang="en-US" sz="8000">
                <a:solidFill>
                  <a:srgbClr val="171717"/>
                </a:solidFill>
                <a:latin typeface="Barlow Bold"/>
              </a:rPr>
              <a:t>Group Discussion - Topic based</a:t>
            </a:r>
          </a:p>
        </p:txBody>
      </p:sp>
      <p:sp>
        <p:nvSpPr>
          <p:cNvPr name="Freeform 14" id="14"/>
          <p:cNvSpPr/>
          <p:nvPr/>
        </p:nvSpPr>
        <p:spPr>
          <a:xfrm flipH="false" flipV="false" rot="0">
            <a:off x="11143003" y="3325685"/>
            <a:ext cx="5459258" cy="5101924"/>
          </a:xfrm>
          <a:custGeom>
            <a:avLst/>
            <a:gdLst/>
            <a:ahLst/>
            <a:cxnLst/>
            <a:rect r="r" b="b" t="t" l="l"/>
            <a:pathLst>
              <a:path h="5101924" w="5459258">
                <a:moveTo>
                  <a:pt x="0" y="0"/>
                </a:moveTo>
                <a:lnTo>
                  <a:pt x="5459257" y="0"/>
                </a:lnTo>
                <a:lnTo>
                  <a:pt x="5459257" y="5101925"/>
                </a:lnTo>
                <a:lnTo>
                  <a:pt x="0" y="51019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5" id="15"/>
          <p:cNvSpPr txBox="true"/>
          <p:nvPr/>
        </p:nvSpPr>
        <p:spPr>
          <a:xfrm rot="0">
            <a:off x="1028700" y="4988020"/>
            <a:ext cx="10923438" cy="1081133"/>
          </a:xfrm>
          <a:prstGeom prst="rect">
            <a:avLst/>
          </a:prstGeom>
        </p:spPr>
        <p:txBody>
          <a:bodyPr anchor="t" rtlCol="false" tIns="0" lIns="0" bIns="0" rIns="0">
            <a:spAutoFit/>
          </a:bodyPr>
          <a:lstStyle/>
          <a:p>
            <a:pPr algn="ctr">
              <a:lnSpc>
                <a:spcPts val="8120"/>
              </a:lnSpc>
            </a:pPr>
            <a:r>
              <a:rPr lang="en-US" sz="8120">
                <a:solidFill>
                  <a:srgbClr val="171717"/>
                </a:solidFill>
                <a:latin typeface="Barlow Bold"/>
              </a:rPr>
              <a:t>How to start?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DAFweWuaehM</dc:identifier>
  <dcterms:modified xsi:type="dcterms:W3CDTF">2011-08-01T06:04:30Z</dcterms:modified>
  <cp:revision>1</cp:revision>
  <dc:title>Yellow and Orange Simple Clean Digital Guess That  Zoomed In Picture Game Fun Presentation</dc:title>
</cp:coreProperties>
</file>

<file path=docProps/thumbnail.jpeg>
</file>